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58" r:id="rId3"/>
    <p:sldId id="260" r:id="rId4"/>
    <p:sldId id="261" r:id="rId5"/>
    <p:sldId id="259" r:id="rId6"/>
    <p:sldId id="262" r:id="rId7"/>
    <p:sldId id="298" r:id="rId8"/>
    <p:sldId id="264" r:id="rId9"/>
    <p:sldId id="285" r:id="rId10"/>
    <p:sldId id="288" r:id="rId11"/>
    <p:sldId id="289" r:id="rId12"/>
    <p:sldId id="290" r:id="rId13"/>
    <p:sldId id="291" r:id="rId14"/>
    <p:sldId id="292" r:id="rId15"/>
    <p:sldId id="293" r:id="rId16"/>
    <p:sldId id="294" r:id="rId17"/>
    <p:sldId id="295" r:id="rId18"/>
    <p:sldId id="299" r:id="rId19"/>
    <p:sldId id="296" r:id="rId20"/>
    <p:sldId id="297" r:id="rId21"/>
    <p:sldId id="300" r:id="rId22"/>
    <p:sldId id="301" r:id="rId23"/>
    <p:sldId id="302" r:id="rId24"/>
    <p:sldId id="303" r:id="rId25"/>
    <p:sldId id="304" r:id="rId26"/>
    <p:sldId id="305" r:id="rId27"/>
    <p:sldId id="306" r:id="rId28"/>
    <p:sldId id="263" r:id="rId29"/>
    <p:sldId id="265" r:id="rId30"/>
    <p:sldId id="267" r:id="rId31"/>
    <p:sldId id="286" r:id="rId32"/>
    <p:sldId id="282" r:id="rId33"/>
    <p:sldId id="283" r:id="rId34"/>
    <p:sldId id="268" r:id="rId35"/>
    <p:sldId id="287" r:id="rId36"/>
    <p:sldId id="281" r:id="rId37"/>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BB035B7C-41BF-4219-A5EC-2DB91F625DD8}">
          <p14:sldIdLst>
            <p14:sldId id="256"/>
          </p14:sldIdLst>
        </p14:section>
        <p14:section name="Structure" id="{8B1C1A71-4244-48BA-A360-672D55A177C0}">
          <p14:sldIdLst>
            <p14:sldId id="258"/>
            <p14:sldId id="260"/>
            <p14:sldId id="261"/>
          </p14:sldIdLst>
        </p14:section>
        <p14:section name="Stock" id="{00C14C28-F105-41C0-AA2C-A04ABB032A75}">
          <p14:sldIdLst>
            <p14:sldId id="259"/>
          </p14:sldIdLst>
        </p14:section>
        <p14:section name="Ax=b" id="{1A950C08-A166-4724-8982-2B15EB0A9AB6}">
          <p14:sldIdLst>
            <p14:sldId id="262"/>
          </p14:sldIdLst>
        </p14:section>
        <p14:section name="respiration in Rowe(2008)" id="{DBF4A325-E7EA-4471-9AB6-4A28D7A33DE3}">
          <p14:sldIdLst>
            <p14:sldId id="298"/>
          </p14:sldIdLst>
        </p14:section>
        <p14:section name="Ex=f" id="{2FAE6653-CD44-4A45-84C4-E1E012EC4B20}">
          <p14:sldIdLst>
            <p14:sldId id="264"/>
            <p14:sldId id="285"/>
          </p14:sldIdLst>
        </p14:section>
        <p14:section name="coding_input" id="{2DBB02E1-479B-4CEC-99CF-05BD55FB6A56}">
          <p14:sldIdLst>
            <p14:sldId id="288"/>
            <p14:sldId id="289"/>
            <p14:sldId id="290"/>
            <p14:sldId id="291"/>
            <p14:sldId id="292"/>
          </p14:sldIdLst>
        </p14:section>
        <p14:section name="coding_LIM" id="{9B8F3064-178A-4CFA-9B5C-CED7AF5C9CCB}">
          <p14:sldIdLst>
            <p14:sldId id="293"/>
            <p14:sldId id="294"/>
            <p14:sldId id="295"/>
            <p14:sldId id="299"/>
            <p14:sldId id="296"/>
            <p14:sldId id="297"/>
            <p14:sldId id="300"/>
            <p14:sldId id="301"/>
            <p14:sldId id="302"/>
            <p14:sldId id="303"/>
            <p14:sldId id="304"/>
            <p14:sldId id="305"/>
            <p14:sldId id="306"/>
          </p14:sldIdLst>
        </p14:section>
        <p14:section name="Gx&gt;=h_respiration" id="{E9E46CF2-791D-4113-9C69-F78255D608F7}">
          <p14:sldIdLst>
            <p14:sldId id="263"/>
            <p14:sldId id="265"/>
            <p14:sldId id="267"/>
          </p14:sldIdLst>
        </p14:section>
        <p14:section name="Gx&gt;=h_production" id="{C2650909-DF10-4700-828A-682D431FF8DD}">
          <p14:sldIdLst>
            <p14:sldId id="286"/>
            <p14:sldId id="282"/>
            <p14:sldId id="283"/>
            <p14:sldId id="268"/>
            <p14:sldId id="287"/>
            <p14:sldId id="2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146" autoAdjust="0"/>
    <p:restoredTop sz="94660"/>
  </p:normalViewPr>
  <p:slideViewPr>
    <p:cSldViewPr snapToGrid="0">
      <p:cViewPr>
        <p:scale>
          <a:sx n="76" d="100"/>
          <a:sy n="76" d="100"/>
        </p:scale>
        <p:origin x="176" y="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ED5B1B-C943-48CC-B973-6C882AC396DF}" type="datetimeFigureOut">
              <a:rPr lang="zh-TW" altLang="en-US" smtClean="0"/>
              <a:t>2021/11/15</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542DE7-2ADF-4015-B3D5-9FCCDDF45E5C}" type="slidenum">
              <a:rPr lang="zh-TW" altLang="en-US" smtClean="0"/>
              <a:t>‹#›</a:t>
            </a:fld>
            <a:endParaRPr lang="zh-TW" altLang="en-US"/>
          </a:p>
        </p:txBody>
      </p:sp>
    </p:spTree>
    <p:extLst>
      <p:ext uri="{BB962C8B-B14F-4D97-AF65-F5344CB8AC3E}">
        <p14:creationId xmlns:p14="http://schemas.microsoft.com/office/powerpoint/2010/main" val="1135667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6652A59-916C-45EC-95B6-8EBE018586D4}" type="slidenum">
              <a:rPr lang="zh-TW" altLang="en-US" smtClean="0"/>
              <a:t>36</a:t>
            </a:fld>
            <a:endParaRPr lang="zh-TW" altLang="en-US"/>
          </a:p>
        </p:txBody>
      </p:sp>
    </p:spTree>
    <p:extLst>
      <p:ext uri="{BB962C8B-B14F-4D97-AF65-F5344CB8AC3E}">
        <p14:creationId xmlns:p14="http://schemas.microsoft.com/office/powerpoint/2010/main" val="1546904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B4E64A5D-7B45-4AAC-AA7F-5D3962047462}" type="datetimeFigureOut">
              <a:rPr lang="zh-TW" altLang="en-US" smtClean="0"/>
              <a:t>2021/11/15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EB154B4-A994-4FB2-BB39-5A52F37CA340}" type="slidenum">
              <a:rPr lang="zh-TW" altLang="en-US" smtClean="0"/>
              <a:t>‹#›</a:t>
            </a:fld>
            <a:endParaRPr lang="zh-TW" altLang="en-US"/>
          </a:p>
        </p:txBody>
      </p:sp>
    </p:spTree>
    <p:extLst>
      <p:ext uri="{BB962C8B-B14F-4D97-AF65-F5344CB8AC3E}">
        <p14:creationId xmlns:p14="http://schemas.microsoft.com/office/powerpoint/2010/main" val="962404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B4E64A5D-7B45-4AAC-AA7F-5D3962047462}" type="datetimeFigureOut">
              <a:rPr lang="zh-TW" altLang="en-US" smtClean="0"/>
              <a:t>2021/11/15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EB154B4-A994-4FB2-BB39-5A52F37CA340}" type="slidenum">
              <a:rPr lang="zh-TW" altLang="en-US" smtClean="0"/>
              <a:t>‹#›</a:t>
            </a:fld>
            <a:endParaRPr lang="zh-TW" altLang="en-US"/>
          </a:p>
        </p:txBody>
      </p:sp>
    </p:spTree>
    <p:extLst>
      <p:ext uri="{BB962C8B-B14F-4D97-AF65-F5344CB8AC3E}">
        <p14:creationId xmlns:p14="http://schemas.microsoft.com/office/powerpoint/2010/main" val="1295349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B4E64A5D-7B45-4AAC-AA7F-5D3962047462}" type="datetimeFigureOut">
              <a:rPr lang="zh-TW" altLang="en-US" smtClean="0"/>
              <a:t>2021/11/15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EB154B4-A994-4FB2-BB39-5A52F37CA340}" type="slidenum">
              <a:rPr lang="zh-TW" altLang="en-US" smtClean="0"/>
              <a:t>‹#›</a:t>
            </a:fld>
            <a:endParaRPr lang="zh-TW" altLang="en-US"/>
          </a:p>
        </p:txBody>
      </p:sp>
    </p:spTree>
    <p:extLst>
      <p:ext uri="{BB962C8B-B14F-4D97-AF65-F5344CB8AC3E}">
        <p14:creationId xmlns:p14="http://schemas.microsoft.com/office/powerpoint/2010/main" val="383979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B4E64A5D-7B45-4AAC-AA7F-5D3962047462}" type="datetimeFigureOut">
              <a:rPr lang="zh-TW" altLang="en-US" smtClean="0"/>
              <a:t>2021/11/15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EB154B4-A994-4FB2-BB39-5A52F37CA340}" type="slidenum">
              <a:rPr lang="zh-TW" altLang="en-US" smtClean="0"/>
              <a:t>‹#›</a:t>
            </a:fld>
            <a:endParaRPr lang="zh-TW" altLang="en-US"/>
          </a:p>
        </p:txBody>
      </p:sp>
    </p:spTree>
    <p:extLst>
      <p:ext uri="{BB962C8B-B14F-4D97-AF65-F5344CB8AC3E}">
        <p14:creationId xmlns:p14="http://schemas.microsoft.com/office/powerpoint/2010/main" val="1532309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日期版面配置區 3"/>
          <p:cNvSpPr>
            <a:spLocks noGrp="1"/>
          </p:cNvSpPr>
          <p:nvPr>
            <p:ph type="dt" sz="half" idx="10"/>
          </p:nvPr>
        </p:nvSpPr>
        <p:spPr/>
        <p:txBody>
          <a:bodyPr/>
          <a:lstStyle/>
          <a:p>
            <a:fld id="{B4E64A5D-7B45-4AAC-AA7F-5D3962047462}" type="datetimeFigureOut">
              <a:rPr lang="zh-TW" altLang="en-US" smtClean="0"/>
              <a:t>2021/11/15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AEB154B4-A994-4FB2-BB39-5A52F37CA340}" type="slidenum">
              <a:rPr lang="zh-TW" altLang="en-US" smtClean="0"/>
              <a:t>‹#›</a:t>
            </a:fld>
            <a:endParaRPr lang="zh-TW" altLang="en-US"/>
          </a:p>
        </p:txBody>
      </p:sp>
    </p:spTree>
    <p:extLst>
      <p:ext uri="{BB962C8B-B14F-4D97-AF65-F5344CB8AC3E}">
        <p14:creationId xmlns:p14="http://schemas.microsoft.com/office/powerpoint/2010/main" val="731904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B4E64A5D-7B45-4AAC-AA7F-5D3962047462}" type="datetimeFigureOut">
              <a:rPr lang="zh-TW" altLang="en-US" smtClean="0"/>
              <a:t>2021/11/15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AEB154B4-A994-4FB2-BB39-5A52F37CA340}" type="slidenum">
              <a:rPr lang="zh-TW" altLang="en-US" smtClean="0"/>
              <a:t>‹#›</a:t>
            </a:fld>
            <a:endParaRPr lang="zh-TW" altLang="en-US"/>
          </a:p>
        </p:txBody>
      </p:sp>
    </p:spTree>
    <p:extLst>
      <p:ext uri="{BB962C8B-B14F-4D97-AF65-F5344CB8AC3E}">
        <p14:creationId xmlns:p14="http://schemas.microsoft.com/office/powerpoint/2010/main" val="3194827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B4E64A5D-7B45-4AAC-AA7F-5D3962047462}" type="datetimeFigureOut">
              <a:rPr lang="zh-TW" altLang="en-US" smtClean="0"/>
              <a:t>2021/11/15</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AEB154B4-A994-4FB2-BB39-5A52F37CA340}" type="slidenum">
              <a:rPr lang="zh-TW" altLang="en-US" smtClean="0"/>
              <a:t>‹#›</a:t>
            </a:fld>
            <a:endParaRPr lang="zh-TW" altLang="en-US"/>
          </a:p>
        </p:txBody>
      </p:sp>
    </p:spTree>
    <p:extLst>
      <p:ext uri="{BB962C8B-B14F-4D97-AF65-F5344CB8AC3E}">
        <p14:creationId xmlns:p14="http://schemas.microsoft.com/office/powerpoint/2010/main" val="1946432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B4E64A5D-7B45-4AAC-AA7F-5D3962047462}" type="datetimeFigureOut">
              <a:rPr lang="zh-TW" altLang="en-US" smtClean="0"/>
              <a:t>2021/11/15</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AEB154B4-A994-4FB2-BB39-5A52F37CA340}" type="slidenum">
              <a:rPr lang="zh-TW" altLang="en-US" smtClean="0"/>
              <a:t>‹#›</a:t>
            </a:fld>
            <a:endParaRPr lang="zh-TW" altLang="en-US"/>
          </a:p>
        </p:txBody>
      </p:sp>
    </p:spTree>
    <p:extLst>
      <p:ext uri="{BB962C8B-B14F-4D97-AF65-F5344CB8AC3E}">
        <p14:creationId xmlns:p14="http://schemas.microsoft.com/office/powerpoint/2010/main" val="2099189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B4E64A5D-7B45-4AAC-AA7F-5D3962047462}" type="datetimeFigureOut">
              <a:rPr lang="zh-TW" altLang="en-US" smtClean="0"/>
              <a:t>2021/11/15</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AEB154B4-A994-4FB2-BB39-5A52F37CA340}" type="slidenum">
              <a:rPr lang="zh-TW" altLang="en-US" smtClean="0"/>
              <a:t>‹#›</a:t>
            </a:fld>
            <a:endParaRPr lang="zh-TW" altLang="en-US"/>
          </a:p>
        </p:txBody>
      </p:sp>
    </p:spTree>
    <p:extLst>
      <p:ext uri="{BB962C8B-B14F-4D97-AF65-F5344CB8AC3E}">
        <p14:creationId xmlns:p14="http://schemas.microsoft.com/office/powerpoint/2010/main" val="1600397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B4E64A5D-7B45-4AAC-AA7F-5D3962047462}" type="datetimeFigureOut">
              <a:rPr lang="zh-TW" altLang="en-US" smtClean="0"/>
              <a:t>2021/11/15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AEB154B4-A994-4FB2-BB39-5A52F37CA340}" type="slidenum">
              <a:rPr lang="zh-TW" altLang="en-US" smtClean="0"/>
              <a:t>‹#›</a:t>
            </a:fld>
            <a:endParaRPr lang="zh-TW" altLang="en-US"/>
          </a:p>
        </p:txBody>
      </p:sp>
    </p:spTree>
    <p:extLst>
      <p:ext uri="{BB962C8B-B14F-4D97-AF65-F5344CB8AC3E}">
        <p14:creationId xmlns:p14="http://schemas.microsoft.com/office/powerpoint/2010/main" val="2565368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B4E64A5D-7B45-4AAC-AA7F-5D3962047462}" type="datetimeFigureOut">
              <a:rPr lang="zh-TW" altLang="en-US" smtClean="0"/>
              <a:t>2021/11/15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AEB154B4-A994-4FB2-BB39-5A52F37CA340}" type="slidenum">
              <a:rPr lang="zh-TW" altLang="en-US" smtClean="0"/>
              <a:t>‹#›</a:t>
            </a:fld>
            <a:endParaRPr lang="zh-TW" altLang="en-US"/>
          </a:p>
        </p:txBody>
      </p:sp>
    </p:spTree>
    <p:extLst>
      <p:ext uri="{BB962C8B-B14F-4D97-AF65-F5344CB8AC3E}">
        <p14:creationId xmlns:p14="http://schemas.microsoft.com/office/powerpoint/2010/main" val="2035871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E64A5D-7B45-4AAC-AA7F-5D3962047462}" type="datetimeFigureOut">
              <a:rPr lang="zh-TW" altLang="en-US" smtClean="0"/>
              <a:t>2021/11/15</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B154B4-A994-4FB2-BB39-5A52F37CA340}" type="slidenum">
              <a:rPr lang="zh-TW" altLang="en-US" smtClean="0"/>
              <a:t>‹#›</a:t>
            </a:fld>
            <a:endParaRPr lang="zh-TW" altLang="en-US"/>
          </a:p>
        </p:txBody>
      </p:sp>
    </p:spTree>
    <p:extLst>
      <p:ext uri="{BB962C8B-B14F-4D97-AF65-F5344CB8AC3E}">
        <p14:creationId xmlns:p14="http://schemas.microsoft.com/office/powerpoint/2010/main" val="3300097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101.png"/><Relationship Id="rId4" Type="http://schemas.openxmlformats.org/officeDocument/2006/relationships/image" Target="../media/image91.png"/></Relationships>
</file>

<file path=ppt/slides/_rels/slide3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media/image130.png"/><Relationship Id="rId4" Type="http://schemas.openxmlformats.org/officeDocument/2006/relationships/image" Target="../media/image10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smtClean="0"/>
              <a:t>LIM</a:t>
            </a:r>
            <a:r>
              <a:rPr lang="zh-TW" altLang="en-US" dirty="0" smtClean="0"/>
              <a:t> </a:t>
            </a:r>
            <a:r>
              <a:rPr lang="en-US" altLang="zh-TW" dirty="0" smtClean="0"/>
              <a:t>application</a:t>
            </a:r>
            <a:endParaRPr lang="zh-TW" altLang="en-US" dirty="0"/>
          </a:p>
        </p:txBody>
      </p:sp>
      <p:sp>
        <p:nvSpPr>
          <p:cNvPr id="3" name="副標題 2"/>
          <p:cNvSpPr>
            <a:spLocks noGrp="1"/>
          </p:cNvSpPr>
          <p:nvPr>
            <p:ph type="subTitle" idx="1"/>
          </p:nvPr>
        </p:nvSpPr>
        <p:spPr/>
        <p:txBody>
          <a:bodyPr/>
          <a:lstStyle/>
          <a:p>
            <a:r>
              <a:rPr lang="en-US" altLang="zh-TW" dirty="0" smtClean="0"/>
              <a:t>Take Gulf of Mexico for example</a:t>
            </a:r>
            <a:endParaRPr lang="zh-TW" altLang="en-US" dirty="0"/>
          </a:p>
        </p:txBody>
      </p:sp>
    </p:spTree>
    <p:extLst>
      <p:ext uri="{BB962C8B-B14F-4D97-AF65-F5344CB8AC3E}">
        <p14:creationId xmlns:p14="http://schemas.microsoft.com/office/powerpoint/2010/main" val="36504638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362310" y="293299"/>
            <a:ext cx="3817071" cy="461665"/>
          </a:xfrm>
          <a:prstGeom prst="rect">
            <a:avLst/>
          </a:prstGeom>
          <a:noFill/>
        </p:spPr>
        <p:txBody>
          <a:bodyPr wrap="none" rtlCol="0">
            <a:spAutoFit/>
          </a:bodyPr>
          <a:lstStyle/>
          <a:p>
            <a:r>
              <a:rPr lang="en-US" altLang="zh-TW" sz="2400" dirty="0" smtClean="0"/>
              <a:t>Composition of LIM input file</a:t>
            </a:r>
            <a:endParaRPr lang="zh-TW" altLang="en-US" sz="2400" dirty="0"/>
          </a:p>
        </p:txBody>
      </p:sp>
      <p:pic>
        <p:nvPicPr>
          <p:cNvPr id="3" name="圖片 2"/>
          <p:cNvPicPr>
            <a:picLocks noChangeAspect="1"/>
          </p:cNvPicPr>
          <p:nvPr/>
        </p:nvPicPr>
        <p:blipFill rotWithShape="1">
          <a:blip r:embed="rId2"/>
          <a:srcRect l="3473" t="18889" r="39305" b="68889"/>
          <a:stretch/>
        </p:blipFill>
        <p:spPr>
          <a:xfrm>
            <a:off x="2978510" y="869577"/>
            <a:ext cx="8489590" cy="1019987"/>
          </a:xfrm>
          <a:prstGeom prst="rect">
            <a:avLst/>
          </a:prstGeom>
        </p:spPr>
      </p:pic>
      <p:sp>
        <p:nvSpPr>
          <p:cNvPr id="4" name="文字方塊 3"/>
          <p:cNvSpPr txBox="1"/>
          <p:nvPr/>
        </p:nvSpPr>
        <p:spPr>
          <a:xfrm>
            <a:off x="397955" y="869577"/>
            <a:ext cx="2418098" cy="400110"/>
          </a:xfrm>
          <a:prstGeom prst="rect">
            <a:avLst/>
          </a:prstGeom>
          <a:noFill/>
        </p:spPr>
        <p:txBody>
          <a:bodyPr wrap="none" rtlCol="0">
            <a:spAutoFit/>
          </a:bodyPr>
          <a:lstStyle/>
          <a:p>
            <a:pPr marL="342900" indent="-342900">
              <a:buFont typeface="Arial" panose="020B0604020202020204" pitchFamily="34" charset="0"/>
              <a:buChar char="•"/>
            </a:pPr>
            <a:r>
              <a:rPr lang="en-US" altLang="zh-TW" sz="2000" dirty="0" smtClean="0"/>
              <a:t>File name/note…  </a:t>
            </a:r>
            <a:endParaRPr lang="zh-TW" altLang="en-US" sz="2000" dirty="0"/>
          </a:p>
        </p:txBody>
      </p:sp>
      <p:sp>
        <p:nvSpPr>
          <p:cNvPr id="6" name="文字方塊 5"/>
          <p:cNvSpPr txBox="1"/>
          <p:nvPr/>
        </p:nvSpPr>
        <p:spPr>
          <a:xfrm>
            <a:off x="397955" y="1949123"/>
            <a:ext cx="2570768" cy="707886"/>
          </a:xfrm>
          <a:prstGeom prst="rect">
            <a:avLst/>
          </a:prstGeom>
          <a:noFill/>
        </p:spPr>
        <p:txBody>
          <a:bodyPr wrap="none" rtlCol="0">
            <a:spAutoFit/>
          </a:bodyPr>
          <a:lstStyle/>
          <a:p>
            <a:pPr marL="342900" indent="-342900">
              <a:buFont typeface="Arial" panose="020B0604020202020204" pitchFamily="34" charset="0"/>
              <a:buChar char="•"/>
            </a:pPr>
            <a:r>
              <a:rPr lang="en-US" altLang="zh-TW" sz="2000" dirty="0" smtClean="0"/>
              <a:t>Headers (specified)</a:t>
            </a:r>
          </a:p>
          <a:p>
            <a:pPr marL="914400" lvl="1" indent="-457200">
              <a:buFont typeface="+mj-lt"/>
              <a:buAutoNum type="arabicPeriod"/>
            </a:pPr>
            <a:r>
              <a:rPr lang="en-US" altLang="zh-TW" sz="2000" dirty="0" smtClean="0"/>
              <a:t>Compartment</a:t>
            </a:r>
            <a:endParaRPr lang="zh-TW" altLang="en-US" sz="2000" dirty="0"/>
          </a:p>
        </p:txBody>
      </p:sp>
      <p:grpSp>
        <p:nvGrpSpPr>
          <p:cNvPr id="12" name="群組 11"/>
          <p:cNvGrpSpPr/>
          <p:nvPr/>
        </p:nvGrpSpPr>
        <p:grpSpPr>
          <a:xfrm>
            <a:off x="2968723" y="3083723"/>
            <a:ext cx="8530145" cy="2975436"/>
            <a:chOff x="397955" y="3424454"/>
            <a:chExt cx="8530145" cy="2975436"/>
          </a:xfrm>
        </p:grpSpPr>
        <p:pic>
          <p:nvPicPr>
            <p:cNvPr id="5" name="圖片 4"/>
            <p:cNvPicPr>
              <a:picLocks noChangeAspect="1"/>
            </p:cNvPicPr>
            <p:nvPr/>
          </p:nvPicPr>
          <p:blipFill rotWithShape="1">
            <a:blip r:embed="rId3"/>
            <a:srcRect l="2986" t="22099" r="40871" b="43086"/>
            <a:stretch/>
          </p:blipFill>
          <p:spPr>
            <a:xfrm>
              <a:off x="397955" y="3424454"/>
              <a:ext cx="8530145" cy="2975436"/>
            </a:xfrm>
            <a:prstGeom prst="rect">
              <a:avLst/>
            </a:prstGeom>
          </p:spPr>
        </p:pic>
        <p:sp>
          <p:nvSpPr>
            <p:cNvPr id="7" name="矩形 6"/>
            <p:cNvSpPr/>
            <p:nvPr/>
          </p:nvSpPr>
          <p:spPr>
            <a:xfrm>
              <a:off x="3985400" y="4374388"/>
              <a:ext cx="4942700" cy="369332"/>
            </a:xfrm>
            <a:prstGeom prst="rect">
              <a:avLst/>
            </a:prstGeom>
            <a:ln>
              <a:noFill/>
            </a:ln>
          </p:spPr>
          <p:txBody>
            <a:bodyPr wrap="none">
              <a:spAutoFit/>
            </a:bodyPr>
            <a:lstStyle/>
            <a:p>
              <a:r>
                <a:rPr lang="en-US" altLang="zh-TW" dirty="0">
                  <a:solidFill>
                    <a:srgbClr val="FF0000"/>
                  </a:solidFill>
                </a:rPr>
                <a:t>Any line starting with ! and blank lines are </a:t>
              </a:r>
              <a:r>
                <a:rPr lang="en-US" altLang="zh-TW" dirty="0" smtClean="0">
                  <a:solidFill>
                    <a:srgbClr val="FF0000"/>
                  </a:solidFill>
                </a:rPr>
                <a:t>ignored</a:t>
              </a:r>
              <a:endParaRPr lang="zh-TW" altLang="en-US" dirty="0">
                <a:solidFill>
                  <a:srgbClr val="FF0000"/>
                </a:solidFill>
              </a:endParaRPr>
            </a:p>
          </p:txBody>
        </p:sp>
      </p:grpSp>
    </p:spTree>
    <p:extLst>
      <p:ext uri="{BB962C8B-B14F-4D97-AF65-F5344CB8AC3E}">
        <p14:creationId xmlns:p14="http://schemas.microsoft.com/office/powerpoint/2010/main" val="15797847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rotWithShape="1">
          <a:blip r:embed="rId2"/>
          <a:srcRect l="3125" t="25803" r="42569" b="45432"/>
          <a:stretch/>
        </p:blipFill>
        <p:spPr>
          <a:xfrm>
            <a:off x="3556000" y="249183"/>
            <a:ext cx="8153400" cy="2429338"/>
          </a:xfrm>
          <a:prstGeom prst="rect">
            <a:avLst/>
          </a:prstGeom>
        </p:spPr>
      </p:pic>
      <p:sp>
        <p:nvSpPr>
          <p:cNvPr id="4" name="文字方塊 3"/>
          <p:cNvSpPr txBox="1"/>
          <p:nvPr/>
        </p:nvSpPr>
        <p:spPr>
          <a:xfrm>
            <a:off x="520700" y="312664"/>
            <a:ext cx="2570768" cy="707886"/>
          </a:xfrm>
          <a:prstGeom prst="rect">
            <a:avLst/>
          </a:prstGeom>
          <a:noFill/>
        </p:spPr>
        <p:txBody>
          <a:bodyPr wrap="none" rtlCol="0">
            <a:spAutoFit/>
          </a:bodyPr>
          <a:lstStyle/>
          <a:p>
            <a:pPr marL="342900" indent="-342900">
              <a:buFont typeface="Arial" panose="020B0604020202020204" pitchFamily="34" charset="0"/>
              <a:buChar char="•"/>
            </a:pPr>
            <a:r>
              <a:rPr lang="en-US" altLang="zh-TW" sz="2000" dirty="0" smtClean="0"/>
              <a:t>Headers (specified)</a:t>
            </a:r>
          </a:p>
          <a:p>
            <a:pPr lvl="1"/>
            <a:r>
              <a:rPr lang="en-US" altLang="zh-TW" sz="2000" dirty="0" smtClean="0"/>
              <a:t>2.  Externals</a:t>
            </a:r>
          </a:p>
        </p:txBody>
      </p:sp>
      <p:sp>
        <p:nvSpPr>
          <p:cNvPr id="5" name="文字方塊 4"/>
          <p:cNvSpPr txBox="1"/>
          <p:nvPr/>
        </p:nvSpPr>
        <p:spPr>
          <a:xfrm>
            <a:off x="520700" y="2678521"/>
            <a:ext cx="2588337" cy="1015663"/>
          </a:xfrm>
          <a:prstGeom prst="rect">
            <a:avLst/>
          </a:prstGeom>
          <a:noFill/>
        </p:spPr>
        <p:txBody>
          <a:bodyPr wrap="none" rtlCol="0">
            <a:spAutoFit/>
          </a:bodyPr>
          <a:lstStyle/>
          <a:p>
            <a:pPr marL="342900" indent="-342900">
              <a:buFont typeface="Arial" panose="020B0604020202020204" pitchFamily="34" charset="0"/>
              <a:buChar char="•"/>
            </a:pPr>
            <a:r>
              <a:rPr lang="en-US" altLang="zh-TW" sz="2000" dirty="0" smtClean="0"/>
              <a:t>Headers (specified)</a:t>
            </a:r>
          </a:p>
          <a:p>
            <a:pPr marL="914400" lvl="1" indent="-457200">
              <a:buAutoNum type="arabicPeriod" startAt="3"/>
            </a:pPr>
            <a:r>
              <a:rPr lang="en-US" altLang="zh-TW" sz="2000" dirty="0" smtClean="0"/>
              <a:t>Rates</a:t>
            </a:r>
          </a:p>
          <a:p>
            <a:pPr marL="1371600" lvl="2" indent="-457200">
              <a:buFont typeface="Arial" panose="020B0604020202020204" pitchFamily="34" charset="0"/>
              <a:buChar char="•"/>
            </a:pPr>
            <a:r>
              <a:rPr lang="en-US" altLang="zh-TW" sz="2000" dirty="0" smtClean="0"/>
              <a:t>Default=0</a:t>
            </a:r>
          </a:p>
        </p:txBody>
      </p:sp>
      <p:pic>
        <p:nvPicPr>
          <p:cNvPr id="7" name="圖片 6"/>
          <p:cNvPicPr>
            <a:picLocks noChangeAspect="1"/>
          </p:cNvPicPr>
          <p:nvPr/>
        </p:nvPicPr>
        <p:blipFill rotWithShape="1">
          <a:blip r:embed="rId3"/>
          <a:srcRect l="2987" t="23580" r="52291" b="42346"/>
          <a:stretch/>
        </p:blipFill>
        <p:spPr>
          <a:xfrm>
            <a:off x="3556000" y="2925226"/>
            <a:ext cx="8178800" cy="3505200"/>
          </a:xfrm>
          <a:prstGeom prst="rect">
            <a:avLst/>
          </a:prstGeom>
        </p:spPr>
      </p:pic>
    </p:spTree>
    <p:extLst>
      <p:ext uri="{BB962C8B-B14F-4D97-AF65-F5344CB8AC3E}">
        <p14:creationId xmlns:p14="http://schemas.microsoft.com/office/powerpoint/2010/main" val="32490841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256463" y="303621"/>
            <a:ext cx="2539926" cy="707886"/>
          </a:xfrm>
          <a:prstGeom prst="rect">
            <a:avLst/>
          </a:prstGeom>
          <a:noFill/>
        </p:spPr>
        <p:txBody>
          <a:bodyPr wrap="none" rtlCol="0">
            <a:spAutoFit/>
          </a:bodyPr>
          <a:lstStyle/>
          <a:p>
            <a:pPr marL="342900" indent="-342900">
              <a:buFont typeface="Arial" panose="020B0604020202020204" pitchFamily="34" charset="0"/>
              <a:buChar char="•"/>
            </a:pPr>
            <a:r>
              <a:rPr lang="en-US" altLang="zh-TW" sz="2000" dirty="0" smtClean="0"/>
              <a:t>Headers (specified)</a:t>
            </a:r>
          </a:p>
          <a:p>
            <a:pPr lvl="1"/>
            <a:r>
              <a:rPr lang="en-US" altLang="zh-TW" sz="2000" dirty="0" smtClean="0"/>
              <a:t>4.   Parameter</a:t>
            </a:r>
          </a:p>
        </p:txBody>
      </p:sp>
      <p:grpSp>
        <p:nvGrpSpPr>
          <p:cNvPr id="8" name="群組 7"/>
          <p:cNvGrpSpPr/>
          <p:nvPr/>
        </p:nvGrpSpPr>
        <p:grpSpPr>
          <a:xfrm>
            <a:off x="3149600" y="0"/>
            <a:ext cx="9042400" cy="6077974"/>
            <a:chOff x="2997200" y="127000"/>
            <a:chExt cx="9042400" cy="6077974"/>
          </a:xfrm>
        </p:grpSpPr>
        <p:grpSp>
          <p:nvGrpSpPr>
            <p:cNvPr id="6" name="群組 5"/>
            <p:cNvGrpSpPr/>
            <p:nvPr/>
          </p:nvGrpSpPr>
          <p:grpSpPr>
            <a:xfrm>
              <a:off x="2997200" y="127000"/>
              <a:ext cx="9042400" cy="6077974"/>
              <a:chOff x="355600" y="673100"/>
              <a:chExt cx="9042400" cy="6077974"/>
            </a:xfrm>
          </p:grpSpPr>
          <p:pic>
            <p:nvPicPr>
              <p:cNvPr id="3" name="圖片 2"/>
              <p:cNvPicPr>
                <a:picLocks noChangeAspect="1"/>
              </p:cNvPicPr>
              <p:nvPr/>
            </p:nvPicPr>
            <p:blipFill rotWithShape="1">
              <a:blip r:embed="rId2"/>
              <a:srcRect l="2916" t="22346" r="34948" b="43704"/>
              <a:stretch/>
            </p:blipFill>
            <p:spPr>
              <a:xfrm>
                <a:off x="355600" y="673100"/>
                <a:ext cx="9042400" cy="2786984"/>
              </a:xfrm>
              <a:prstGeom prst="rect">
                <a:avLst/>
              </a:prstGeom>
            </p:spPr>
          </p:pic>
          <p:pic>
            <p:nvPicPr>
              <p:cNvPr id="4" name="圖片 3"/>
              <p:cNvPicPr>
                <a:picLocks noChangeAspect="1"/>
              </p:cNvPicPr>
              <p:nvPr/>
            </p:nvPicPr>
            <p:blipFill rotWithShape="1">
              <a:blip r:embed="rId3"/>
              <a:srcRect l="2986" t="19630" r="35053" b="38025"/>
              <a:stretch/>
            </p:blipFill>
            <p:spPr>
              <a:xfrm>
                <a:off x="355600" y="3274945"/>
                <a:ext cx="9042400" cy="3476129"/>
              </a:xfrm>
              <a:prstGeom prst="rect">
                <a:avLst/>
              </a:prstGeom>
            </p:spPr>
          </p:pic>
        </p:grpSp>
        <p:sp>
          <p:nvSpPr>
            <p:cNvPr id="7" name="矩形 6"/>
            <p:cNvSpPr/>
            <p:nvPr/>
          </p:nvSpPr>
          <p:spPr>
            <a:xfrm>
              <a:off x="6350000" y="1679926"/>
              <a:ext cx="4381500" cy="646331"/>
            </a:xfrm>
            <a:prstGeom prst="rect">
              <a:avLst/>
            </a:prstGeom>
          </p:spPr>
          <p:txBody>
            <a:bodyPr wrap="square">
              <a:spAutoFit/>
            </a:bodyPr>
            <a:lstStyle/>
            <a:p>
              <a:r>
                <a:rPr lang="en-US" altLang="zh-TW" dirty="0">
                  <a:solidFill>
                    <a:srgbClr val="FF0000"/>
                  </a:solidFill>
                </a:rPr>
                <a:t>Units may be included </a:t>
              </a:r>
              <a:r>
                <a:rPr lang="en-US" altLang="zh-TW" dirty="0" smtClean="0">
                  <a:solidFill>
                    <a:srgbClr val="FF0000"/>
                  </a:solidFill>
                </a:rPr>
                <a:t>between </a:t>
              </a:r>
              <a:r>
                <a:rPr lang="en-US" altLang="zh-TW" dirty="0">
                  <a:solidFill>
                    <a:srgbClr val="FF0000"/>
                  </a:solidFill>
                </a:rPr>
                <a:t>curly brackets. e.g. {</a:t>
              </a:r>
              <a:r>
                <a:rPr lang="en-US" altLang="zh-TW" dirty="0" err="1" smtClean="0">
                  <a:solidFill>
                    <a:srgbClr val="FF0000"/>
                  </a:solidFill>
                </a:rPr>
                <a:t>mgC</a:t>
              </a:r>
              <a:r>
                <a:rPr lang="en-US" altLang="zh-TW" dirty="0" smtClean="0">
                  <a:solidFill>
                    <a:srgbClr val="FF0000"/>
                  </a:solidFill>
                </a:rPr>
                <a:t>/m2/d</a:t>
              </a:r>
              <a:r>
                <a:rPr lang="en-US" altLang="zh-TW" dirty="0">
                  <a:solidFill>
                    <a:srgbClr val="FF0000"/>
                  </a:solidFill>
                </a:rPr>
                <a:t>}</a:t>
              </a:r>
            </a:p>
          </p:txBody>
        </p:sp>
      </p:grpSp>
      <p:pic>
        <p:nvPicPr>
          <p:cNvPr id="9" name="圖片 8"/>
          <p:cNvPicPr>
            <a:picLocks noChangeAspect="1"/>
          </p:cNvPicPr>
          <p:nvPr/>
        </p:nvPicPr>
        <p:blipFill rotWithShape="1">
          <a:blip r:embed="rId4"/>
          <a:srcRect l="2431" t="39136" r="36250" b="51728"/>
          <a:stretch/>
        </p:blipFill>
        <p:spPr>
          <a:xfrm>
            <a:off x="3149600" y="6077974"/>
            <a:ext cx="9042400" cy="757800"/>
          </a:xfrm>
          <a:prstGeom prst="rect">
            <a:avLst/>
          </a:prstGeom>
        </p:spPr>
      </p:pic>
    </p:spTree>
    <p:extLst>
      <p:ext uri="{BB962C8B-B14F-4D97-AF65-F5344CB8AC3E}">
        <p14:creationId xmlns:p14="http://schemas.microsoft.com/office/powerpoint/2010/main" val="30332529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635000" y="316321"/>
            <a:ext cx="3962399" cy="707886"/>
          </a:xfrm>
          <a:prstGeom prst="rect">
            <a:avLst/>
          </a:prstGeom>
          <a:noFill/>
        </p:spPr>
        <p:txBody>
          <a:bodyPr wrap="square" rtlCol="0">
            <a:spAutoFit/>
          </a:bodyPr>
          <a:lstStyle/>
          <a:p>
            <a:pPr marL="342900" indent="-342900">
              <a:buFont typeface="Arial" panose="020B0604020202020204" pitchFamily="34" charset="0"/>
              <a:buChar char="•"/>
            </a:pPr>
            <a:r>
              <a:rPr lang="en-US" altLang="zh-TW" sz="2000" dirty="0" smtClean="0"/>
              <a:t>Headers (specified)</a:t>
            </a:r>
          </a:p>
          <a:p>
            <a:pPr marL="914400" lvl="1" indent="-457200">
              <a:buAutoNum type="arabicPeriod" startAt="5"/>
            </a:pPr>
            <a:r>
              <a:rPr lang="en-US" altLang="zh-TW" sz="2000" dirty="0" smtClean="0"/>
              <a:t>flow</a:t>
            </a:r>
          </a:p>
        </p:txBody>
      </p:sp>
      <p:grpSp>
        <p:nvGrpSpPr>
          <p:cNvPr id="5" name="群組 4"/>
          <p:cNvGrpSpPr/>
          <p:nvPr/>
        </p:nvGrpSpPr>
        <p:grpSpPr>
          <a:xfrm>
            <a:off x="4743738" y="3551133"/>
            <a:ext cx="7448262" cy="3395767"/>
            <a:chOff x="3962399" y="303621"/>
            <a:chExt cx="8877300" cy="4047285"/>
          </a:xfrm>
        </p:grpSpPr>
        <p:pic>
          <p:nvPicPr>
            <p:cNvPr id="2" name="圖片 1"/>
            <p:cNvPicPr>
              <a:picLocks noChangeAspect="1"/>
            </p:cNvPicPr>
            <p:nvPr/>
          </p:nvPicPr>
          <p:blipFill rotWithShape="1">
            <a:blip r:embed="rId2"/>
            <a:srcRect l="2500" t="19630" r="34653" b="38148"/>
            <a:stretch/>
          </p:blipFill>
          <p:spPr>
            <a:xfrm>
              <a:off x="3962399" y="303621"/>
              <a:ext cx="8877300" cy="3354737"/>
            </a:xfrm>
            <a:prstGeom prst="rect">
              <a:avLst/>
            </a:prstGeom>
          </p:spPr>
        </p:pic>
        <p:pic>
          <p:nvPicPr>
            <p:cNvPr id="4" name="圖片 3"/>
            <p:cNvPicPr>
              <a:picLocks noChangeAspect="1"/>
            </p:cNvPicPr>
            <p:nvPr/>
          </p:nvPicPr>
          <p:blipFill rotWithShape="1">
            <a:blip r:embed="rId3"/>
            <a:srcRect l="2659" t="46213" r="33541" b="44938"/>
            <a:stretch/>
          </p:blipFill>
          <p:spPr>
            <a:xfrm>
              <a:off x="3962399" y="3658358"/>
              <a:ext cx="8877300" cy="692548"/>
            </a:xfrm>
            <a:prstGeom prst="rect">
              <a:avLst/>
            </a:prstGeom>
          </p:spPr>
        </p:pic>
      </p:grpSp>
      <p:grpSp>
        <p:nvGrpSpPr>
          <p:cNvPr id="8" name="群組 7"/>
          <p:cNvGrpSpPr/>
          <p:nvPr/>
        </p:nvGrpSpPr>
        <p:grpSpPr>
          <a:xfrm>
            <a:off x="4775199" y="0"/>
            <a:ext cx="7416801" cy="3460950"/>
            <a:chOff x="3873499" y="0"/>
            <a:chExt cx="7416801" cy="3460950"/>
          </a:xfrm>
        </p:grpSpPr>
        <p:pic>
          <p:nvPicPr>
            <p:cNvPr id="6" name="圖片 5"/>
            <p:cNvPicPr>
              <a:picLocks noChangeAspect="1"/>
            </p:cNvPicPr>
            <p:nvPr/>
          </p:nvPicPr>
          <p:blipFill rotWithShape="1">
            <a:blip r:embed="rId4"/>
            <a:srcRect l="2500" t="21481" r="39514" b="38025"/>
            <a:stretch/>
          </p:blipFill>
          <p:spPr>
            <a:xfrm>
              <a:off x="3873499" y="0"/>
              <a:ext cx="7416801" cy="2913426"/>
            </a:xfrm>
            <a:prstGeom prst="rect">
              <a:avLst/>
            </a:prstGeom>
          </p:spPr>
        </p:pic>
        <p:pic>
          <p:nvPicPr>
            <p:cNvPr id="7" name="圖片 6"/>
            <p:cNvPicPr>
              <a:picLocks noChangeAspect="1"/>
            </p:cNvPicPr>
            <p:nvPr/>
          </p:nvPicPr>
          <p:blipFill rotWithShape="1">
            <a:blip r:embed="rId5"/>
            <a:srcRect l="2500" t="37037" r="38403" b="54568"/>
            <a:stretch/>
          </p:blipFill>
          <p:spPr>
            <a:xfrm>
              <a:off x="3873499" y="2868303"/>
              <a:ext cx="7416801" cy="592647"/>
            </a:xfrm>
            <a:prstGeom prst="rect">
              <a:avLst/>
            </a:prstGeom>
          </p:spPr>
        </p:pic>
      </p:grpSp>
      <p:sp>
        <p:nvSpPr>
          <p:cNvPr id="9" name="文字方塊 8"/>
          <p:cNvSpPr txBox="1"/>
          <p:nvPr/>
        </p:nvSpPr>
        <p:spPr>
          <a:xfrm>
            <a:off x="634999" y="3478480"/>
            <a:ext cx="3962399" cy="1323439"/>
          </a:xfrm>
          <a:prstGeom prst="rect">
            <a:avLst/>
          </a:prstGeom>
          <a:noFill/>
        </p:spPr>
        <p:txBody>
          <a:bodyPr wrap="square" rtlCol="0">
            <a:spAutoFit/>
          </a:bodyPr>
          <a:lstStyle/>
          <a:p>
            <a:pPr marL="342900" indent="-342900">
              <a:buFont typeface="Arial" panose="020B0604020202020204" pitchFamily="34" charset="0"/>
              <a:buChar char="•"/>
            </a:pPr>
            <a:r>
              <a:rPr lang="en-US" altLang="zh-TW" sz="2000" dirty="0" smtClean="0"/>
              <a:t>Headers (specified)</a:t>
            </a:r>
          </a:p>
          <a:p>
            <a:pPr marL="914400" lvl="1" indent="-457200">
              <a:buAutoNum type="arabicPeriod" startAt="6"/>
            </a:pPr>
            <a:r>
              <a:rPr lang="en-US" altLang="zh-TW" sz="2000" dirty="0" smtClean="0"/>
              <a:t>Variable</a:t>
            </a:r>
          </a:p>
          <a:p>
            <a:pPr marL="1257300" lvl="2" indent="-342900">
              <a:buFont typeface="Arial" panose="020B0604020202020204" pitchFamily="34" charset="0"/>
              <a:buChar char="•"/>
            </a:pPr>
            <a:r>
              <a:rPr lang="en-US" altLang="zh-TW" sz="2000" dirty="0" smtClean="0"/>
              <a:t>Name a flow</a:t>
            </a:r>
          </a:p>
          <a:p>
            <a:pPr lvl="2"/>
            <a:endParaRPr lang="en-US" altLang="zh-TW" sz="2000" dirty="0" smtClean="0"/>
          </a:p>
        </p:txBody>
      </p:sp>
      <p:cxnSp>
        <p:nvCxnSpPr>
          <p:cNvPr id="11" name="直線接點 10"/>
          <p:cNvCxnSpPr/>
          <p:nvPr/>
        </p:nvCxnSpPr>
        <p:spPr>
          <a:xfrm>
            <a:off x="6108700" y="4114800"/>
            <a:ext cx="5359400" cy="254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79149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635000" y="316321"/>
            <a:ext cx="3962399" cy="707886"/>
          </a:xfrm>
          <a:prstGeom prst="rect">
            <a:avLst/>
          </a:prstGeom>
          <a:noFill/>
        </p:spPr>
        <p:txBody>
          <a:bodyPr wrap="square" rtlCol="0">
            <a:spAutoFit/>
          </a:bodyPr>
          <a:lstStyle/>
          <a:p>
            <a:pPr marL="342900" indent="-342900">
              <a:buFont typeface="Arial" panose="020B0604020202020204" pitchFamily="34" charset="0"/>
              <a:buChar char="•"/>
            </a:pPr>
            <a:r>
              <a:rPr lang="en-US" altLang="zh-TW" sz="2000" dirty="0" smtClean="0"/>
              <a:t>Headers (specified)</a:t>
            </a:r>
          </a:p>
          <a:p>
            <a:pPr lvl="1"/>
            <a:r>
              <a:rPr lang="en-US" altLang="zh-TW" sz="2000" dirty="0" smtClean="0"/>
              <a:t>7.  Equalities</a:t>
            </a:r>
          </a:p>
        </p:txBody>
      </p:sp>
      <p:pic>
        <p:nvPicPr>
          <p:cNvPr id="3" name="圖片 2"/>
          <p:cNvPicPr>
            <a:picLocks noChangeAspect="1"/>
          </p:cNvPicPr>
          <p:nvPr/>
        </p:nvPicPr>
        <p:blipFill rotWithShape="1">
          <a:blip r:embed="rId2"/>
          <a:srcRect l="2570" t="27531" r="48545" b="40864"/>
          <a:stretch/>
        </p:blipFill>
        <p:spPr>
          <a:xfrm>
            <a:off x="4737100" y="316321"/>
            <a:ext cx="7480300" cy="2720280"/>
          </a:xfrm>
          <a:prstGeom prst="rect">
            <a:avLst/>
          </a:prstGeom>
        </p:spPr>
      </p:pic>
      <p:sp>
        <p:nvSpPr>
          <p:cNvPr id="4" name="文字方塊 3"/>
          <p:cNvSpPr txBox="1"/>
          <p:nvPr/>
        </p:nvSpPr>
        <p:spPr>
          <a:xfrm>
            <a:off x="634999" y="3163463"/>
            <a:ext cx="3962399" cy="2246769"/>
          </a:xfrm>
          <a:prstGeom prst="rect">
            <a:avLst/>
          </a:prstGeom>
          <a:noFill/>
        </p:spPr>
        <p:txBody>
          <a:bodyPr wrap="square" rtlCol="0">
            <a:spAutoFit/>
          </a:bodyPr>
          <a:lstStyle/>
          <a:p>
            <a:pPr marL="342900" indent="-342900">
              <a:buFont typeface="Arial" panose="020B0604020202020204" pitchFamily="34" charset="0"/>
              <a:buChar char="•"/>
            </a:pPr>
            <a:r>
              <a:rPr lang="en-US" altLang="zh-TW" sz="2000" dirty="0" smtClean="0"/>
              <a:t>Headers (specified)</a:t>
            </a:r>
          </a:p>
          <a:p>
            <a:pPr marL="914400" lvl="1" indent="-457200">
              <a:buAutoNum type="arabicPeriod" startAt="8"/>
            </a:pPr>
            <a:r>
              <a:rPr lang="en-US" altLang="zh-TW" sz="2000" dirty="0" smtClean="0"/>
              <a:t>Inequalities</a:t>
            </a:r>
          </a:p>
          <a:p>
            <a:pPr marL="1371600" lvl="2" indent="-457200">
              <a:buFont typeface="Arial" panose="020B0604020202020204" pitchFamily="34" charset="0"/>
              <a:buChar char="•"/>
            </a:pPr>
            <a:r>
              <a:rPr lang="en-US" altLang="zh-TW" sz="2000" dirty="0" smtClean="0"/>
              <a:t>Simple calculation: +, -, *, / </a:t>
            </a:r>
          </a:p>
          <a:p>
            <a:pPr marL="1371600" lvl="2" indent="-457200">
              <a:buFont typeface="Arial" panose="020B0604020202020204" pitchFamily="34" charset="0"/>
              <a:buChar char="•"/>
            </a:pPr>
            <a:r>
              <a:rPr lang="en-US" altLang="zh-TW" sz="2000" dirty="0" smtClean="0"/>
              <a:t>() not allowed</a:t>
            </a:r>
          </a:p>
          <a:p>
            <a:pPr marL="1371600" lvl="2" indent="-457200">
              <a:buFont typeface="Arial" panose="020B0604020202020204" pitchFamily="34" charset="0"/>
              <a:buChar char="•"/>
            </a:pPr>
            <a:r>
              <a:rPr lang="en-US" altLang="zh-TW" sz="2000" dirty="0" smtClean="0"/>
              <a:t>&amp;: intend to next line</a:t>
            </a:r>
          </a:p>
          <a:p>
            <a:pPr marL="1371600" lvl="2" indent="-457200">
              <a:buFont typeface="Arial" panose="020B0604020202020204" pitchFamily="34" charset="0"/>
              <a:buChar char="•"/>
            </a:pPr>
            <a:r>
              <a:rPr lang="en-US" altLang="zh-TW" sz="2000" dirty="0" smtClean="0"/>
              <a:t>[min, max]: constraint</a:t>
            </a:r>
          </a:p>
        </p:txBody>
      </p:sp>
      <p:pic>
        <p:nvPicPr>
          <p:cNvPr id="6" name="圖片 5"/>
          <p:cNvPicPr>
            <a:picLocks noChangeAspect="1"/>
          </p:cNvPicPr>
          <p:nvPr/>
        </p:nvPicPr>
        <p:blipFill rotWithShape="1">
          <a:blip r:embed="rId3"/>
          <a:srcRect l="2777" t="35309" r="49546" b="33580"/>
          <a:stretch/>
        </p:blipFill>
        <p:spPr>
          <a:xfrm>
            <a:off x="4737100" y="3696694"/>
            <a:ext cx="7467600" cy="2741012"/>
          </a:xfrm>
          <a:prstGeom prst="rect">
            <a:avLst/>
          </a:prstGeom>
        </p:spPr>
      </p:pic>
    </p:spTree>
    <p:extLst>
      <p:ext uri="{BB962C8B-B14F-4D97-AF65-F5344CB8AC3E}">
        <p14:creationId xmlns:p14="http://schemas.microsoft.com/office/powerpoint/2010/main" val="3822292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362310" y="293299"/>
            <a:ext cx="2699778" cy="461665"/>
          </a:xfrm>
          <a:prstGeom prst="rect">
            <a:avLst/>
          </a:prstGeom>
          <a:noFill/>
        </p:spPr>
        <p:txBody>
          <a:bodyPr wrap="none" rtlCol="0">
            <a:spAutoFit/>
          </a:bodyPr>
          <a:lstStyle/>
          <a:p>
            <a:r>
              <a:rPr lang="en-US" altLang="zh-TW" sz="2400" dirty="0" smtClean="0"/>
              <a:t>Run model with LIM</a:t>
            </a:r>
            <a:endParaRPr lang="zh-TW" altLang="en-US" sz="2400" dirty="0"/>
          </a:p>
        </p:txBody>
      </p:sp>
      <p:sp>
        <p:nvSpPr>
          <p:cNvPr id="5" name="文字方塊 4"/>
          <p:cNvSpPr txBox="1"/>
          <p:nvPr/>
        </p:nvSpPr>
        <p:spPr>
          <a:xfrm>
            <a:off x="762000" y="786028"/>
            <a:ext cx="3962399" cy="400110"/>
          </a:xfrm>
          <a:prstGeom prst="rect">
            <a:avLst/>
          </a:prstGeom>
          <a:noFill/>
        </p:spPr>
        <p:txBody>
          <a:bodyPr wrap="square" rtlCol="0">
            <a:spAutoFit/>
          </a:bodyPr>
          <a:lstStyle/>
          <a:p>
            <a:pPr marL="342900" indent="-342900">
              <a:buFont typeface="Arial" panose="020B0604020202020204" pitchFamily="34" charset="0"/>
              <a:buChar char="•"/>
            </a:pPr>
            <a:r>
              <a:rPr lang="en-US" altLang="zh-TW" sz="2000" dirty="0" smtClean="0"/>
              <a:t>Load  input file</a:t>
            </a:r>
          </a:p>
        </p:txBody>
      </p:sp>
      <p:sp>
        <p:nvSpPr>
          <p:cNvPr id="6" name="文字方塊 5"/>
          <p:cNvSpPr txBox="1"/>
          <p:nvPr/>
        </p:nvSpPr>
        <p:spPr>
          <a:xfrm>
            <a:off x="2846188" y="5446407"/>
            <a:ext cx="8609212" cy="400110"/>
          </a:xfrm>
          <a:prstGeom prst="rect">
            <a:avLst/>
          </a:prstGeom>
          <a:noFill/>
        </p:spPr>
        <p:txBody>
          <a:bodyPr wrap="square" rtlCol="0">
            <a:spAutoFit/>
          </a:bodyPr>
          <a:lstStyle/>
          <a:p>
            <a:pPr marL="342900" indent="-342900">
              <a:buFont typeface="Arial" panose="020B0604020202020204" pitchFamily="34" charset="0"/>
              <a:buChar char="•"/>
            </a:pPr>
            <a:r>
              <a:rPr lang="en-US" altLang="zh-TW" sz="2000" dirty="0" smtClean="0"/>
              <a:t>Setup():</a:t>
            </a:r>
            <a:r>
              <a:rPr lang="zh-TW" altLang="en-US" sz="2000" dirty="0"/>
              <a:t> </a:t>
            </a:r>
            <a:r>
              <a:rPr lang="en-US" altLang="zh-TW" sz="2000" dirty="0" smtClean="0"/>
              <a:t>made everything in input file into matrix form </a:t>
            </a:r>
          </a:p>
        </p:txBody>
      </p:sp>
      <p:pic>
        <p:nvPicPr>
          <p:cNvPr id="3" name="圖片 2"/>
          <p:cNvPicPr>
            <a:picLocks noChangeAspect="1"/>
          </p:cNvPicPr>
          <p:nvPr/>
        </p:nvPicPr>
        <p:blipFill rotWithShape="1">
          <a:blip r:embed="rId2"/>
          <a:srcRect l="3125" t="22099" r="35486" b="37901"/>
          <a:stretch/>
        </p:blipFill>
        <p:spPr>
          <a:xfrm>
            <a:off x="363698" y="1331607"/>
            <a:ext cx="11226800" cy="4114800"/>
          </a:xfrm>
          <a:prstGeom prst="rect">
            <a:avLst/>
          </a:prstGeom>
        </p:spPr>
      </p:pic>
    </p:spTree>
    <p:extLst>
      <p:ext uri="{BB962C8B-B14F-4D97-AF65-F5344CB8AC3E}">
        <p14:creationId xmlns:p14="http://schemas.microsoft.com/office/powerpoint/2010/main" val="2244329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群組 12"/>
          <p:cNvGrpSpPr/>
          <p:nvPr/>
        </p:nvGrpSpPr>
        <p:grpSpPr>
          <a:xfrm>
            <a:off x="1714500" y="127000"/>
            <a:ext cx="8658311" cy="6629400"/>
            <a:chOff x="1714500" y="-108744"/>
            <a:chExt cx="8966204" cy="6865144"/>
          </a:xfrm>
        </p:grpSpPr>
        <p:pic>
          <p:nvPicPr>
            <p:cNvPr id="5" name="圖片 4"/>
            <p:cNvPicPr>
              <a:picLocks noChangeAspect="1"/>
            </p:cNvPicPr>
            <p:nvPr/>
          </p:nvPicPr>
          <p:blipFill rotWithShape="1">
            <a:blip r:embed="rId2"/>
            <a:srcRect b="10087"/>
            <a:stretch/>
          </p:blipFill>
          <p:spPr>
            <a:xfrm>
              <a:off x="1714500" y="-108744"/>
              <a:ext cx="8953500" cy="4528344"/>
            </a:xfrm>
            <a:prstGeom prst="rect">
              <a:avLst/>
            </a:prstGeom>
          </p:spPr>
        </p:pic>
        <p:pic>
          <p:nvPicPr>
            <p:cNvPr id="12" name="圖片 11"/>
            <p:cNvPicPr>
              <a:picLocks noChangeAspect="1"/>
            </p:cNvPicPr>
            <p:nvPr/>
          </p:nvPicPr>
          <p:blipFill rotWithShape="1">
            <a:blip r:embed="rId3"/>
            <a:srcRect t="53667"/>
            <a:stretch/>
          </p:blipFill>
          <p:spPr>
            <a:xfrm>
              <a:off x="1714500" y="4419600"/>
              <a:ext cx="8966204" cy="2336800"/>
            </a:xfrm>
            <a:prstGeom prst="rect">
              <a:avLst/>
            </a:prstGeom>
          </p:spPr>
        </p:pic>
      </p:grpSp>
    </p:spTree>
    <p:extLst>
      <p:ext uri="{BB962C8B-B14F-4D97-AF65-F5344CB8AC3E}">
        <p14:creationId xmlns:p14="http://schemas.microsoft.com/office/powerpoint/2010/main" val="8103762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8500" y="3127445"/>
            <a:ext cx="10452100" cy="646331"/>
          </a:xfrm>
          <a:prstGeom prst="rect">
            <a:avLst/>
          </a:prstGeom>
        </p:spPr>
        <p:txBody>
          <a:bodyPr wrap="square">
            <a:spAutoFit/>
          </a:bodyPr>
          <a:lstStyle/>
          <a:p>
            <a:r>
              <a:rPr lang="en-US" altLang="zh-TW" dirty="0" err="1" smtClean="0"/>
              <a:t>Lsei</a:t>
            </a:r>
            <a:r>
              <a:rPr lang="en-US" altLang="zh-TW" dirty="0" smtClean="0"/>
              <a:t>(): Solves </a:t>
            </a:r>
            <a:r>
              <a:rPr lang="en-US" altLang="zh-TW" dirty="0"/>
              <a:t>an </a:t>
            </a:r>
            <a:r>
              <a:rPr lang="en-US" altLang="zh-TW" dirty="0" err="1"/>
              <a:t>lsei</a:t>
            </a:r>
            <a:r>
              <a:rPr lang="en-US" altLang="zh-TW" dirty="0"/>
              <a:t> inverse problem (Least Squares with Equality and Inequality Constraints</a:t>
            </a:r>
            <a:r>
              <a:rPr lang="en-US" altLang="zh-TW" dirty="0" smtClean="0"/>
              <a:t>): min</a:t>
            </a:r>
            <a:r>
              <a:rPr lang="en-US" altLang="zh-TW" dirty="0"/>
              <a:t>(||Ax-b||^2)</a:t>
            </a:r>
          </a:p>
          <a:p>
            <a:r>
              <a:rPr lang="en-US" altLang="zh-TW" dirty="0" smtClean="0"/>
              <a:t>subject to Ex=f and </a:t>
            </a:r>
            <a:r>
              <a:rPr lang="en-US" altLang="zh-TW" dirty="0" err="1" smtClean="0"/>
              <a:t>Gx</a:t>
            </a:r>
            <a:r>
              <a:rPr lang="en-US" altLang="zh-TW" dirty="0"/>
              <a:t>&gt;=</a:t>
            </a:r>
            <a:r>
              <a:rPr lang="en-US" altLang="zh-TW" dirty="0" smtClean="0"/>
              <a:t>h</a:t>
            </a:r>
            <a:endParaRPr lang="en-US" altLang="zh-TW" dirty="0"/>
          </a:p>
        </p:txBody>
      </p:sp>
      <p:sp>
        <p:nvSpPr>
          <p:cNvPr id="12" name="文字方塊 11"/>
          <p:cNvSpPr txBox="1"/>
          <p:nvPr/>
        </p:nvSpPr>
        <p:spPr>
          <a:xfrm>
            <a:off x="4196673" y="2667591"/>
            <a:ext cx="3455754" cy="369332"/>
          </a:xfrm>
          <a:prstGeom prst="rect">
            <a:avLst/>
          </a:prstGeom>
          <a:noFill/>
        </p:spPr>
        <p:txBody>
          <a:bodyPr wrap="none" rtlCol="0">
            <a:spAutoFit/>
          </a:bodyPr>
          <a:lstStyle/>
          <a:p>
            <a:r>
              <a:rPr lang="en-US" altLang="zh-TW" dirty="0" smtClean="0">
                <a:solidFill>
                  <a:srgbClr val="FF0000"/>
                </a:solidFill>
              </a:rPr>
              <a:t>Single value (traditional food web) </a:t>
            </a:r>
            <a:endParaRPr lang="zh-TW" altLang="en-US" dirty="0">
              <a:solidFill>
                <a:srgbClr val="FF0000"/>
              </a:solidFill>
            </a:endParaRPr>
          </a:p>
        </p:txBody>
      </p:sp>
      <p:sp>
        <p:nvSpPr>
          <p:cNvPr id="14" name="矩形 13"/>
          <p:cNvSpPr/>
          <p:nvPr/>
        </p:nvSpPr>
        <p:spPr>
          <a:xfrm>
            <a:off x="698500" y="3841750"/>
            <a:ext cx="10858500" cy="1015663"/>
          </a:xfrm>
          <a:prstGeom prst="rect">
            <a:avLst/>
          </a:prstGeom>
        </p:spPr>
        <p:txBody>
          <a:bodyPr wrap="square">
            <a:spAutoFit/>
          </a:bodyPr>
          <a:lstStyle/>
          <a:p>
            <a:r>
              <a:rPr lang="en-US" altLang="zh-TW" sz="2000" dirty="0" smtClean="0"/>
              <a:t>The </a:t>
            </a:r>
            <a:r>
              <a:rPr lang="en-US" altLang="zh-TW" sz="2000" dirty="0"/>
              <a:t>parsimonious </a:t>
            </a:r>
            <a:r>
              <a:rPr lang="en-US" altLang="zh-TW" sz="2000" dirty="0" smtClean="0"/>
              <a:t>solution:</a:t>
            </a:r>
            <a:endParaRPr lang="en-US" altLang="zh-TW" sz="2000" dirty="0" smtClean="0"/>
          </a:p>
          <a:p>
            <a:pPr marL="342900" indent="-342900">
              <a:buFont typeface="Arial" panose="020B0604020202020204" pitchFamily="34" charset="0"/>
              <a:buChar char="•"/>
            </a:pPr>
            <a:r>
              <a:rPr lang="en-US" altLang="zh-TW" sz="2000" dirty="0" smtClean="0"/>
              <a:t>not </a:t>
            </a:r>
            <a:r>
              <a:rPr lang="en-US" altLang="zh-TW" sz="2000" dirty="0"/>
              <a:t>based on any solid ecological </a:t>
            </a:r>
            <a:r>
              <a:rPr lang="en-US" altLang="zh-TW" sz="2000" dirty="0" smtClean="0"/>
              <a:t>theory</a:t>
            </a:r>
          </a:p>
          <a:p>
            <a:pPr marL="342900" indent="-342900">
              <a:buFont typeface="Arial" panose="020B0604020202020204" pitchFamily="34" charset="0"/>
              <a:buChar char="•"/>
            </a:pPr>
            <a:r>
              <a:rPr lang="en-US" altLang="zh-TW" sz="2000" dirty="0" smtClean="0"/>
              <a:t>more </a:t>
            </a:r>
            <a:r>
              <a:rPr lang="en-US" altLang="zh-TW" sz="2000" dirty="0"/>
              <a:t>objective to try to find the most likely </a:t>
            </a:r>
            <a:r>
              <a:rPr lang="en-US" altLang="zh-TW" sz="2000" dirty="0" smtClean="0"/>
              <a:t>solution</a:t>
            </a:r>
          </a:p>
        </p:txBody>
      </p:sp>
      <p:pic>
        <p:nvPicPr>
          <p:cNvPr id="3" name="圖片 2"/>
          <p:cNvPicPr>
            <a:picLocks noChangeAspect="1"/>
          </p:cNvPicPr>
          <p:nvPr/>
        </p:nvPicPr>
        <p:blipFill rotWithShape="1">
          <a:blip r:embed="rId2"/>
          <a:srcRect l="2841" t="31377" r="45877" b="51252"/>
          <a:stretch/>
        </p:blipFill>
        <p:spPr>
          <a:xfrm>
            <a:off x="1225550" y="531918"/>
            <a:ext cx="9398000" cy="1790700"/>
          </a:xfrm>
          <a:prstGeom prst="rect">
            <a:avLst/>
          </a:prstGeom>
        </p:spPr>
      </p:pic>
      <p:sp>
        <p:nvSpPr>
          <p:cNvPr id="7" name="向下箭號 6"/>
          <p:cNvSpPr/>
          <p:nvPr/>
        </p:nvSpPr>
        <p:spPr>
          <a:xfrm>
            <a:off x="5756275" y="2265900"/>
            <a:ext cx="336550" cy="435495"/>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171219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p:cNvGrpSpPr/>
          <p:nvPr/>
        </p:nvGrpSpPr>
        <p:grpSpPr>
          <a:xfrm>
            <a:off x="266700" y="139701"/>
            <a:ext cx="4164060" cy="6591300"/>
            <a:chOff x="431800" y="203200"/>
            <a:chExt cx="4394200" cy="6955589"/>
          </a:xfrm>
        </p:grpSpPr>
        <p:pic>
          <p:nvPicPr>
            <p:cNvPr id="2" name="圖片 1"/>
            <p:cNvPicPr>
              <a:picLocks noChangeAspect="1"/>
            </p:cNvPicPr>
            <p:nvPr/>
          </p:nvPicPr>
          <p:blipFill rotWithShape="1">
            <a:blip r:embed="rId2"/>
            <a:srcRect l="51319" t="19877" r="20070" b="8519"/>
            <a:stretch/>
          </p:blipFill>
          <p:spPr>
            <a:xfrm>
              <a:off x="431800" y="203200"/>
              <a:ext cx="4394200" cy="6186010"/>
            </a:xfrm>
            <a:prstGeom prst="rect">
              <a:avLst/>
            </a:prstGeom>
          </p:spPr>
        </p:pic>
        <p:pic>
          <p:nvPicPr>
            <p:cNvPr id="3" name="圖片 2"/>
            <p:cNvPicPr>
              <a:picLocks noChangeAspect="1"/>
            </p:cNvPicPr>
            <p:nvPr/>
          </p:nvPicPr>
          <p:blipFill rotWithShape="1">
            <a:blip r:embed="rId3"/>
            <a:srcRect l="51180" t="79841" r="20271" b="11111"/>
            <a:stretch/>
          </p:blipFill>
          <p:spPr>
            <a:xfrm>
              <a:off x="431800" y="6375400"/>
              <a:ext cx="4394200" cy="783389"/>
            </a:xfrm>
            <a:prstGeom prst="rect">
              <a:avLst/>
            </a:prstGeom>
          </p:spPr>
        </p:pic>
      </p:grpSp>
      <p:pic>
        <p:nvPicPr>
          <p:cNvPr id="5" name="圖片 4"/>
          <p:cNvPicPr>
            <a:picLocks noChangeAspect="1"/>
          </p:cNvPicPr>
          <p:nvPr/>
        </p:nvPicPr>
        <p:blipFill rotWithShape="1">
          <a:blip r:embed="rId4"/>
          <a:srcRect l="59540" t="33309" r="3439" b="6170"/>
          <a:stretch/>
        </p:blipFill>
        <p:spPr>
          <a:xfrm>
            <a:off x="5097294" y="505299"/>
            <a:ext cx="6770451" cy="6225702"/>
          </a:xfrm>
          <a:prstGeom prst="rect">
            <a:avLst/>
          </a:prstGeom>
        </p:spPr>
      </p:pic>
    </p:spTree>
    <p:extLst>
      <p:ext uri="{BB962C8B-B14F-4D97-AF65-F5344CB8AC3E}">
        <p14:creationId xmlns:p14="http://schemas.microsoft.com/office/powerpoint/2010/main" val="32123785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47700" y="240437"/>
            <a:ext cx="10617200" cy="1754326"/>
          </a:xfrm>
          <a:prstGeom prst="rect">
            <a:avLst/>
          </a:prstGeom>
        </p:spPr>
        <p:txBody>
          <a:bodyPr wrap="square">
            <a:spAutoFit/>
          </a:bodyPr>
          <a:lstStyle/>
          <a:p>
            <a:r>
              <a:rPr lang="en-US" altLang="zh-TW" dirty="0" smtClean="0"/>
              <a:t>How </a:t>
            </a:r>
            <a:r>
              <a:rPr lang="en-US" altLang="zh-TW" dirty="0"/>
              <a:t>the likelihood approach works: </a:t>
            </a:r>
            <a:endParaRPr lang="en-US" altLang="zh-TW" dirty="0" smtClean="0"/>
          </a:p>
          <a:p>
            <a:pPr marL="342900" indent="-342900">
              <a:buFont typeface="+mj-lt"/>
              <a:buAutoNum type="arabicPeriod"/>
            </a:pPr>
            <a:r>
              <a:rPr lang="en-US" altLang="zh-TW" dirty="0" smtClean="0"/>
              <a:t>we </a:t>
            </a:r>
            <a:r>
              <a:rPr lang="en-US" altLang="zh-TW" dirty="0"/>
              <a:t>have found the ranges of solutions for every unknown flow. </a:t>
            </a:r>
            <a:endParaRPr lang="en-US" altLang="zh-TW" dirty="0" smtClean="0"/>
          </a:p>
          <a:p>
            <a:pPr marL="342900" indent="-342900">
              <a:buFont typeface="+mj-lt"/>
              <a:buAutoNum type="arabicPeriod"/>
            </a:pPr>
            <a:r>
              <a:rPr lang="en-US" altLang="zh-TW" dirty="0" smtClean="0"/>
              <a:t>These </a:t>
            </a:r>
            <a:r>
              <a:rPr lang="en-US" altLang="zh-TW" dirty="0"/>
              <a:t>ranges are the edges of a multidimensional ‘solution space’. </a:t>
            </a:r>
            <a:endParaRPr lang="en-US" altLang="zh-TW" dirty="0" smtClean="0"/>
          </a:p>
          <a:p>
            <a:pPr marL="342900" indent="-342900">
              <a:buFont typeface="+mj-lt"/>
              <a:buAutoNum type="arabicPeriod"/>
            </a:pPr>
            <a:r>
              <a:rPr lang="en-US" altLang="zh-TW" dirty="0" smtClean="0"/>
              <a:t>The </a:t>
            </a:r>
            <a:r>
              <a:rPr lang="en-US" altLang="zh-TW" dirty="0"/>
              <a:t>algorithm will randomly sample this solution space a </a:t>
            </a:r>
            <a:r>
              <a:rPr lang="en-US" altLang="zh-TW" dirty="0" smtClean="0"/>
              <a:t>lot </a:t>
            </a:r>
            <a:r>
              <a:rPr lang="en-US" altLang="zh-TW" dirty="0"/>
              <a:t>of times, create a probability distribution with these </a:t>
            </a:r>
            <a:r>
              <a:rPr lang="en-US" altLang="zh-TW" dirty="0" smtClean="0"/>
              <a:t>samples</a:t>
            </a:r>
          </a:p>
          <a:p>
            <a:pPr marL="342900" indent="-342900">
              <a:buFont typeface="+mj-lt"/>
              <a:buAutoNum type="arabicPeriod"/>
            </a:pPr>
            <a:r>
              <a:rPr lang="en-US" altLang="zh-TW" dirty="0" smtClean="0"/>
              <a:t>give </a:t>
            </a:r>
            <a:r>
              <a:rPr lang="en-US" altLang="zh-TW" dirty="0"/>
              <a:t>you the most likely solution including the error margin.</a:t>
            </a:r>
            <a:endParaRPr lang="zh-TW" altLang="en-US" dirty="0"/>
          </a:p>
        </p:txBody>
      </p:sp>
      <p:pic>
        <p:nvPicPr>
          <p:cNvPr id="3" name="圖片 2"/>
          <p:cNvPicPr>
            <a:picLocks noChangeAspect="1"/>
          </p:cNvPicPr>
          <p:nvPr/>
        </p:nvPicPr>
        <p:blipFill rotWithShape="1">
          <a:blip r:embed="rId2"/>
          <a:srcRect l="2731" t="19314" r="44875" b="26217"/>
          <a:stretch/>
        </p:blipFill>
        <p:spPr>
          <a:xfrm>
            <a:off x="647700" y="1994763"/>
            <a:ext cx="7924800" cy="4634190"/>
          </a:xfrm>
          <a:prstGeom prst="rect">
            <a:avLst/>
          </a:prstGeom>
        </p:spPr>
      </p:pic>
    </p:spTree>
    <p:extLst>
      <p:ext uri="{BB962C8B-B14F-4D97-AF65-F5344CB8AC3E}">
        <p14:creationId xmlns:p14="http://schemas.microsoft.com/office/powerpoint/2010/main" val="9803374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群組 72"/>
          <p:cNvGrpSpPr/>
          <p:nvPr/>
        </p:nvGrpSpPr>
        <p:grpSpPr>
          <a:xfrm>
            <a:off x="1304744" y="351085"/>
            <a:ext cx="9628213" cy="6149741"/>
            <a:chOff x="2131749" y="122377"/>
            <a:chExt cx="9965224" cy="6385059"/>
          </a:xfrm>
        </p:grpSpPr>
        <p:grpSp>
          <p:nvGrpSpPr>
            <p:cNvPr id="74" name="群組 73"/>
            <p:cNvGrpSpPr/>
            <p:nvPr/>
          </p:nvGrpSpPr>
          <p:grpSpPr>
            <a:xfrm>
              <a:off x="2131749" y="669114"/>
              <a:ext cx="9965224" cy="5838322"/>
              <a:chOff x="2131749" y="669114"/>
              <a:chExt cx="9965224" cy="5838322"/>
            </a:xfrm>
          </p:grpSpPr>
          <p:sp>
            <p:nvSpPr>
              <p:cNvPr id="107" name="圓角矩形 106"/>
              <p:cNvSpPr/>
              <p:nvPr/>
            </p:nvSpPr>
            <p:spPr>
              <a:xfrm>
                <a:off x="5482488" y="4291904"/>
                <a:ext cx="1526072" cy="79250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t>macro</a:t>
                </a:r>
                <a:endParaRPr lang="zh-TW" altLang="en-US" sz="2000" dirty="0"/>
              </a:p>
            </p:txBody>
          </p:sp>
          <p:sp>
            <p:nvSpPr>
              <p:cNvPr id="108" name="圓角矩形 107"/>
              <p:cNvSpPr/>
              <p:nvPr/>
            </p:nvSpPr>
            <p:spPr>
              <a:xfrm>
                <a:off x="5392199" y="2730930"/>
                <a:ext cx="1526072" cy="79250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err="1" smtClean="0"/>
                  <a:t>meio</a:t>
                </a:r>
                <a:endParaRPr lang="zh-TW" altLang="en-US" sz="2000" dirty="0"/>
              </a:p>
            </p:txBody>
          </p:sp>
          <p:sp>
            <p:nvSpPr>
              <p:cNvPr id="109" name="圓角矩形 108"/>
              <p:cNvSpPr/>
              <p:nvPr/>
            </p:nvSpPr>
            <p:spPr>
              <a:xfrm>
                <a:off x="2877058" y="4210926"/>
                <a:ext cx="1526072" cy="79250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t>bac</a:t>
                </a:r>
                <a:endParaRPr lang="zh-TW" altLang="en-US" sz="2000" dirty="0"/>
              </a:p>
            </p:txBody>
          </p:sp>
          <p:sp>
            <p:nvSpPr>
              <p:cNvPr id="110" name="圓角矩形 109"/>
              <p:cNvSpPr/>
              <p:nvPr/>
            </p:nvSpPr>
            <p:spPr>
              <a:xfrm>
                <a:off x="7551009" y="776366"/>
                <a:ext cx="1526072" cy="79250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t>mega</a:t>
                </a:r>
                <a:endParaRPr lang="zh-TW" altLang="en-US" sz="2000" dirty="0"/>
              </a:p>
            </p:txBody>
          </p:sp>
          <p:sp>
            <p:nvSpPr>
              <p:cNvPr id="111" name="圓角矩形 110"/>
              <p:cNvSpPr/>
              <p:nvPr/>
            </p:nvSpPr>
            <p:spPr>
              <a:xfrm>
                <a:off x="2877057" y="2756984"/>
                <a:ext cx="1526072" cy="79250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err="1" smtClean="0"/>
                  <a:t>sed</a:t>
                </a:r>
                <a:endParaRPr lang="zh-TW" altLang="en-US" sz="2000" dirty="0"/>
              </a:p>
            </p:txBody>
          </p:sp>
          <p:sp>
            <p:nvSpPr>
              <p:cNvPr id="112" name="圓角矩形 111"/>
              <p:cNvSpPr/>
              <p:nvPr/>
            </p:nvSpPr>
            <p:spPr>
              <a:xfrm>
                <a:off x="6245524" y="5714927"/>
                <a:ext cx="1526072" cy="79250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t>fish</a:t>
                </a:r>
                <a:endParaRPr lang="zh-TW" altLang="en-US" sz="2000" dirty="0"/>
              </a:p>
            </p:txBody>
          </p:sp>
          <p:cxnSp>
            <p:nvCxnSpPr>
              <p:cNvPr id="114" name="直線單箭頭接點 113"/>
              <p:cNvCxnSpPr/>
              <p:nvPr/>
            </p:nvCxnSpPr>
            <p:spPr>
              <a:xfrm flipV="1">
                <a:off x="3996410" y="3476713"/>
                <a:ext cx="0" cy="72806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114"/>
              <p:cNvCxnSpPr/>
              <p:nvPr/>
            </p:nvCxnSpPr>
            <p:spPr>
              <a:xfrm flipH="1">
                <a:off x="3417978" y="3514854"/>
                <a:ext cx="1" cy="68992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p:cNvCxnSpPr/>
              <p:nvPr/>
            </p:nvCxnSpPr>
            <p:spPr>
              <a:xfrm flipH="1" flipV="1">
                <a:off x="4403131" y="2908609"/>
                <a:ext cx="917360" cy="1214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單箭頭接點 116"/>
              <p:cNvCxnSpPr>
                <a:stCxn id="111" idx="3"/>
                <a:endCxn id="108" idx="1"/>
              </p:cNvCxnSpPr>
              <p:nvPr/>
            </p:nvCxnSpPr>
            <p:spPr>
              <a:xfrm flipV="1">
                <a:off x="4403129" y="3127185"/>
                <a:ext cx="989070" cy="2605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117"/>
              <p:cNvCxnSpPr/>
              <p:nvPr/>
            </p:nvCxnSpPr>
            <p:spPr>
              <a:xfrm flipH="1" flipV="1">
                <a:off x="4337494" y="3469036"/>
                <a:ext cx="1141132" cy="10148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p:cNvCxnSpPr/>
              <p:nvPr/>
            </p:nvCxnSpPr>
            <p:spPr>
              <a:xfrm>
                <a:off x="4415035" y="3230295"/>
                <a:ext cx="1240307" cy="107706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p:cNvCxnSpPr/>
              <p:nvPr/>
            </p:nvCxnSpPr>
            <p:spPr>
              <a:xfrm flipH="1">
                <a:off x="6196760" y="3523439"/>
                <a:ext cx="1" cy="7925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p:cNvCxnSpPr/>
              <p:nvPr/>
            </p:nvCxnSpPr>
            <p:spPr>
              <a:xfrm>
                <a:off x="4403808" y="4746305"/>
                <a:ext cx="1090450" cy="180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p:cNvCxnSpPr/>
              <p:nvPr/>
            </p:nvCxnSpPr>
            <p:spPr>
              <a:xfrm flipV="1">
                <a:off x="4374052" y="3367316"/>
                <a:ext cx="1036070" cy="92361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4"/>
              <p:cNvCxnSpPr>
                <a:endCxn id="126" idx="2"/>
              </p:cNvCxnSpPr>
              <p:nvPr/>
            </p:nvCxnSpPr>
            <p:spPr>
              <a:xfrm flipH="1" flipV="1">
                <a:off x="2894786" y="1461623"/>
                <a:ext cx="431773" cy="1214385"/>
              </a:xfrm>
              <a:prstGeom prst="straightConnector1">
                <a:avLst/>
              </a:prstGeom>
              <a:ln w="571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6" name="圓角矩形 125"/>
              <p:cNvSpPr/>
              <p:nvPr/>
            </p:nvSpPr>
            <p:spPr>
              <a:xfrm>
                <a:off x="2131749" y="669114"/>
                <a:ext cx="1526072" cy="79250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t>EXP_S</a:t>
                </a:r>
              </a:p>
            </p:txBody>
          </p:sp>
          <p:sp>
            <p:nvSpPr>
              <p:cNvPr id="128" name="圓角矩形 127"/>
              <p:cNvSpPr/>
              <p:nvPr/>
            </p:nvSpPr>
            <p:spPr>
              <a:xfrm>
                <a:off x="3761665" y="1133104"/>
                <a:ext cx="1526072" cy="79250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t>POC_W</a:t>
                </a:r>
                <a:endParaRPr lang="zh-TW" altLang="en-US" sz="2000" dirty="0"/>
              </a:p>
            </p:txBody>
          </p:sp>
          <p:cxnSp>
            <p:nvCxnSpPr>
              <p:cNvPr id="129" name="直線單箭頭接點 128"/>
              <p:cNvCxnSpPr>
                <a:stCxn id="128" idx="2"/>
                <a:endCxn id="111" idx="0"/>
              </p:cNvCxnSpPr>
              <p:nvPr/>
            </p:nvCxnSpPr>
            <p:spPr>
              <a:xfrm flipH="1">
                <a:off x="3640094" y="1925613"/>
                <a:ext cx="884608" cy="831371"/>
              </a:xfrm>
              <a:prstGeom prst="straightConnector1">
                <a:avLst/>
              </a:prstGeom>
              <a:ln w="571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0" name="圓角矩形 129"/>
              <p:cNvSpPr/>
              <p:nvPr/>
            </p:nvSpPr>
            <p:spPr>
              <a:xfrm>
                <a:off x="9041966" y="3794521"/>
                <a:ext cx="1526072" cy="79250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t>DIC_W</a:t>
                </a:r>
                <a:endParaRPr lang="zh-TW" altLang="en-US" sz="2000" dirty="0"/>
              </a:p>
            </p:txBody>
          </p:sp>
          <p:cxnSp>
            <p:nvCxnSpPr>
              <p:cNvPr id="131" name="直線單箭頭接點 130"/>
              <p:cNvCxnSpPr>
                <a:stCxn id="108" idx="3"/>
                <a:endCxn id="130" idx="1"/>
              </p:cNvCxnSpPr>
              <p:nvPr/>
            </p:nvCxnSpPr>
            <p:spPr>
              <a:xfrm>
                <a:off x="6918271" y="3127185"/>
                <a:ext cx="2123695" cy="1063591"/>
              </a:xfrm>
              <a:prstGeom prst="straightConnector1">
                <a:avLst/>
              </a:prstGeom>
              <a:ln w="571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3" name="圓角矩形 132"/>
              <p:cNvSpPr/>
              <p:nvPr/>
            </p:nvSpPr>
            <p:spPr>
              <a:xfrm>
                <a:off x="10570901" y="4461857"/>
                <a:ext cx="1526072" cy="79250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err="1" smtClean="0"/>
                  <a:t>Exp_B</a:t>
                </a:r>
                <a:endParaRPr lang="zh-TW" altLang="en-US" sz="2000" dirty="0"/>
              </a:p>
            </p:txBody>
          </p:sp>
          <p:cxnSp>
            <p:nvCxnSpPr>
              <p:cNvPr id="134" name="直線單箭頭接點 133"/>
              <p:cNvCxnSpPr>
                <a:stCxn id="112" idx="3"/>
                <a:endCxn id="133" idx="2"/>
              </p:cNvCxnSpPr>
              <p:nvPr/>
            </p:nvCxnSpPr>
            <p:spPr>
              <a:xfrm flipV="1">
                <a:off x="7771596" y="5254366"/>
                <a:ext cx="3562341" cy="856816"/>
              </a:xfrm>
              <a:prstGeom prst="straightConnector1">
                <a:avLst/>
              </a:prstGeom>
              <a:ln w="571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134"/>
              <p:cNvCxnSpPr>
                <a:stCxn id="112" idx="3"/>
              </p:cNvCxnSpPr>
              <p:nvPr/>
            </p:nvCxnSpPr>
            <p:spPr>
              <a:xfrm flipV="1">
                <a:off x="7771596" y="4574034"/>
                <a:ext cx="1375303" cy="1537148"/>
              </a:xfrm>
              <a:prstGeom prst="straightConnector1">
                <a:avLst/>
              </a:prstGeom>
              <a:ln w="571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線單箭頭接點 135"/>
              <p:cNvCxnSpPr/>
              <p:nvPr/>
            </p:nvCxnSpPr>
            <p:spPr>
              <a:xfrm>
                <a:off x="9039103" y="1397091"/>
                <a:ext cx="1421656" cy="2443653"/>
              </a:xfrm>
              <a:prstGeom prst="straightConnector1">
                <a:avLst/>
              </a:prstGeom>
              <a:ln w="571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單箭頭接點 136"/>
              <p:cNvCxnSpPr/>
              <p:nvPr/>
            </p:nvCxnSpPr>
            <p:spPr>
              <a:xfrm flipV="1">
                <a:off x="4337494" y="1550084"/>
                <a:ext cx="3510307" cy="117469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線單箭頭接點 137"/>
              <p:cNvCxnSpPr>
                <a:stCxn id="108" idx="3"/>
              </p:cNvCxnSpPr>
              <p:nvPr/>
            </p:nvCxnSpPr>
            <p:spPr>
              <a:xfrm flipV="1">
                <a:off x="6918271" y="1438391"/>
                <a:ext cx="1360658" cy="168879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線單箭頭接點 138"/>
              <p:cNvCxnSpPr>
                <a:stCxn id="107" idx="3"/>
              </p:cNvCxnSpPr>
              <p:nvPr/>
            </p:nvCxnSpPr>
            <p:spPr>
              <a:xfrm flipV="1">
                <a:off x="7008560" y="1509656"/>
                <a:ext cx="1511988" cy="317850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線單箭頭接點 139"/>
              <p:cNvCxnSpPr/>
              <p:nvPr/>
            </p:nvCxnSpPr>
            <p:spPr>
              <a:xfrm>
                <a:off x="9061738" y="874386"/>
                <a:ext cx="2798042" cy="3565081"/>
              </a:xfrm>
              <a:prstGeom prst="straightConnector1">
                <a:avLst/>
              </a:prstGeom>
              <a:ln w="571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肘形接點 141"/>
              <p:cNvCxnSpPr/>
              <p:nvPr/>
            </p:nvCxnSpPr>
            <p:spPr>
              <a:xfrm rot="10800000">
                <a:off x="2943564" y="3375995"/>
                <a:ext cx="3334690" cy="2691071"/>
              </a:xfrm>
              <a:prstGeom prst="bentConnector3">
                <a:avLst>
                  <a:gd name="adj1" fmla="val 116289"/>
                </a:avLst>
              </a:prstGeom>
              <a:ln w="57150">
                <a:tailEnd type="triangle"/>
              </a:ln>
            </p:spPr>
            <p:style>
              <a:lnRef idx="1">
                <a:schemeClr val="dk1"/>
              </a:lnRef>
              <a:fillRef idx="0">
                <a:schemeClr val="dk1"/>
              </a:fillRef>
              <a:effectRef idx="0">
                <a:schemeClr val="dk1"/>
              </a:effectRef>
              <a:fontRef idx="minor">
                <a:schemeClr val="tx1"/>
              </a:fontRef>
            </p:style>
          </p:cxnSp>
          <p:cxnSp>
            <p:nvCxnSpPr>
              <p:cNvPr id="144" name="直線單箭頭接點 143"/>
              <p:cNvCxnSpPr>
                <a:stCxn id="107" idx="2"/>
                <a:endCxn id="112" idx="0"/>
              </p:cNvCxnSpPr>
              <p:nvPr/>
            </p:nvCxnSpPr>
            <p:spPr>
              <a:xfrm>
                <a:off x="6245524" y="5084413"/>
                <a:ext cx="763036" cy="630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線單箭頭接點 144"/>
              <p:cNvCxnSpPr>
                <a:endCxn id="112" idx="0"/>
              </p:cNvCxnSpPr>
              <p:nvPr/>
            </p:nvCxnSpPr>
            <p:spPr>
              <a:xfrm flipH="1">
                <a:off x="7008560" y="1603152"/>
                <a:ext cx="1703341" cy="41117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線單箭頭接點 145"/>
              <p:cNvCxnSpPr/>
              <p:nvPr/>
            </p:nvCxnSpPr>
            <p:spPr>
              <a:xfrm flipH="1">
                <a:off x="3906366" y="1509656"/>
                <a:ext cx="3675164" cy="11812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單箭頭接點 146"/>
              <p:cNvCxnSpPr>
                <a:stCxn id="107" idx="3"/>
                <a:endCxn id="130" idx="1"/>
              </p:cNvCxnSpPr>
              <p:nvPr/>
            </p:nvCxnSpPr>
            <p:spPr>
              <a:xfrm flipV="1">
                <a:off x="7008560" y="4190776"/>
                <a:ext cx="2033406" cy="497383"/>
              </a:xfrm>
              <a:prstGeom prst="straightConnector1">
                <a:avLst/>
              </a:prstGeom>
              <a:ln w="571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肘形接點 147"/>
              <p:cNvCxnSpPr/>
              <p:nvPr/>
            </p:nvCxnSpPr>
            <p:spPr>
              <a:xfrm rot="5400000" flipH="1" flipV="1">
                <a:off x="6109909" y="1712218"/>
                <a:ext cx="416405" cy="6164908"/>
              </a:xfrm>
              <a:prstGeom prst="bentConnector3">
                <a:avLst>
                  <a:gd name="adj1" fmla="val -69736"/>
                </a:avLst>
              </a:prstGeom>
              <a:ln w="57150">
                <a:solidFill>
                  <a:schemeClr val="bg2">
                    <a:lumMod val="90000"/>
                  </a:schemeClr>
                </a:solidFill>
                <a:tailEnd type="triangle"/>
              </a:ln>
            </p:spPr>
            <p:style>
              <a:lnRef idx="1">
                <a:schemeClr val="dk1"/>
              </a:lnRef>
              <a:fillRef idx="0">
                <a:schemeClr val="dk1"/>
              </a:fillRef>
              <a:effectRef idx="0">
                <a:schemeClr val="dk1"/>
              </a:effectRef>
              <a:fontRef idx="minor">
                <a:schemeClr val="tx1"/>
              </a:fontRef>
            </p:style>
          </p:cxnSp>
          <p:cxnSp>
            <p:nvCxnSpPr>
              <p:cNvPr id="149" name="肘形接點 148"/>
              <p:cNvCxnSpPr>
                <a:stCxn id="109" idx="1"/>
                <a:endCxn id="110" idx="0"/>
              </p:cNvCxnSpPr>
              <p:nvPr/>
            </p:nvCxnSpPr>
            <p:spPr>
              <a:xfrm rot="10800000" flipH="1">
                <a:off x="2877057" y="776367"/>
                <a:ext cx="5436987" cy="3830815"/>
              </a:xfrm>
              <a:prstGeom prst="bentConnector4">
                <a:avLst>
                  <a:gd name="adj1" fmla="val -17177"/>
                  <a:gd name="adj2" fmla="val 119328"/>
                </a:avLst>
              </a:prstGeom>
              <a:ln w="57150">
                <a:solidFill>
                  <a:schemeClr val="bg2">
                    <a:lumMod val="90000"/>
                  </a:schemeClr>
                </a:solidFill>
                <a:tailEnd type="triangle"/>
              </a:ln>
            </p:spPr>
            <p:style>
              <a:lnRef idx="1">
                <a:schemeClr val="dk1"/>
              </a:lnRef>
              <a:fillRef idx="0">
                <a:schemeClr val="dk1"/>
              </a:fillRef>
              <a:effectRef idx="0">
                <a:schemeClr val="dk1"/>
              </a:effectRef>
              <a:fontRef idx="minor">
                <a:schemeClr val="tx1"/>
              </a:fontRef>
            </p:style>
          </p:cxnSp>
        </p:grpSp>
        <p:grpSp>
          <p:nvGrpSpPr>
            <p:cNvPr id="75" name="群組 74"/>
            <p:cNvGrpSpPr/>
            <p:nvPr/>
          </p:nvGrpSpPr>
          <p:grpSpPr>
            <a:xfrm>
              <a:off x="2940555" y="122377"/>
              <a:ext cx="6607784" cy="6331430"/>
              <a:chOff x="2940555" y="122377"/>
              <a:chExt cx="6607784" cy="6331430"/>
            </a:xfrm>
          </p:grpSpPr>
          <p:grpSp>
            <p:nvGrpSpPr>
              <p:cNvPr id="76" name="群組 75"/>
              <p:cNvGrpSpPr/>
              <p:nvPr/>
            </p:nvGrpSpPr>
            <p:grpSpPr>
              <a:xfrm>
                <a:off x="2940555" y="1552745"/>
                <a:ext cx="1384481" cy="2476803"/>
                <a:chOff x="3003465" y="1519078"/>
                <a:chExt cx="1384481" cy="2476803"/>
              </a:xfrm>
            </p:grpSpPr>
            <p:sp>
              <p:nvSpPr>
                <p:cNvPr id="102" name="文字方塊 101"/>
                <p:cNvSpPr txBox="1"/>
                <p:nvPr/>
              </p:nvSpPr>
              <p:spPr>
                <a:xfrm>
                  <a:off x="4015728" y="1869763"/>
                  <a:ext cx="372218" cy="369331"/>
                </a:xfrm>
                <a:prstGeom prst="rect">
                  <a:avLst/>
                </a:prstGeom>
                <a:noFill/>
              </p:spPr>
              <p:txBody>
                <a:bodyPr wrap="none" rtlCol="0">
                  <a:spAutoFit/>
                </a:bodyPr>
                <a:lstStyle/>
                <a:p>
                  <a:r>
                    <a:rPr lang="en-US" altLang="zh-TW" dirty="0" smtClean="0">
                      <a:solidFill>
                        <a:srgbClr val="FF0000"/>
                      </a:solidFill>
                    </a:rPr>
                    <a:t>f1</a:t>
                  </a:r>
                  <a:endParaRPr lang="zh-TW" altLang="en-US" dirty="0">
                    <a:solidFill>
                      <a:srgbClr val="FF0000"/>
                    </a:solidFill>
                  </a:endParaRPr>
                </a:p>
              </p:txBody>
            </p:sp>
            <p:sp>
              <p:nvSpPr>
                <p:cNvPr id="103" name="文字方塊 102"/>
                <p:cNvSpPr txBox="1"/>
                <p:nvPr/>
              </p:nvSpPr>
              <p:spPr>
                <a:xfrm>
                  <a:off x="3003465" y="1519078"/>
                  <a:ext cx="372218" cy="369331"/>
                </a:xfrm>
                <a:prstGeom prst="rect">
                  <a:avLst/>
                </a:prstGeom>
                <a:noFill/>
              </p:spPr>
              <p:txBody>
                <a:bodyPr wrap="none" rtlCol="0">
                  <a:spAutoFit/>
                </a:bodyPr>
                <a:lstStyle/>
                <a:p>
                  <a:r>
                    <a:rPr lang="en-US" altLang="zh-TW" dirty="0" smtClean="0">
                      <a:solidFill>
                        <a:srgbClr val="FF0000"/>
                      </a:solidFill>
                    </a:rPr>
                    <a:t>f2</a:t>
                  </a:r>
                  <a:endParaRPr lang="zh-TW" altLang="en-US" dirty="0">
                    <a:solidFill>
                      <a:srgbClr val="FF0000"/>
                    </a:solidFill>
                  </a:endParaRPr>
                </a:p>
              </p:txBody>
            </p:sp>
            <p:sp>
              <p:nvSpPr>
                <p:cNvPr id="105" name="文字方塊 104"/>
                <p:cNvSpPr txBox="1"/>
                <p:nvPr/>
              </p:nvSpPr>
              <p:spPr>
                <a:xfrm>
                  <a:off x="3378972" y="3591912"/>
                  <a:ext cx="372218" cy="369332"/>
                </a:xfrm>
                <a:prstGeom prst="rect">
                  <a:avLst/>
                </a:prstGeom>
                <a:noFill/>
              </p:spPr>
              <p:txBody>
                <a:bodyPr wrap="none" rtlCol="0">
                  <a:spAutoFit/>
                </a:bodyPr>
                <a:lstStyle/>
                <a:p>
                  <a:r>
                    <a:rPr lang="en-US" altLang="zh-TW" dirty="0" smtClean="0">
                      <a:solidFill>
                        <a:srgbClr val="FF0000"/>
                      </a:solidFill>
                    </a:rPr>
                    <a:t>f3</a:t>
                  </a:r>
                  <a:endParaRPr lang="zh-TW" altLang="en-US" dirty="0">
                    <a:solidFill>
                      <a:srgbClr val="FF0000"/>
                    </a:solidFill>
                  </a:endParaRPr>
                </a:p>
              </p:txBody>
            </p:sp>
            <p:sp>
              <p:nvSpPr>
                <p:cNvPr id="106" name="文字方塊 105"/>
                <p:cNvSpPr txBox="1"/>
                <p:nvPr/>
              </p:nvSpPr>
              <p:spPr>
                <a:xfrm>
                  <a:off x="4005711" y="3626549"/>
                  <a:ext cx="372218" cy="369332"/>
                </a:xfrm>
                <a:prstGeom prst="rect">
                  <a:avLst/>
                </a:prstGeom>
                <a:noFill/>
              </p:spPr>
              <p:txBody>
                <a:bodyPr wrap="none" rtlCol="0">
                  <a:spAutoFit/>
                </a:bodyPr>
                <a:lstStyle/>
                <a:p>
                  <a:r>
                    <a:rPr lang="en-US" altLang="zh-TW" dirty="0" smtClean="0">
                      <a:solidFill>
                        <a:srgbClr val="FF0000"/>
                      </a:solidFill>
                    </a:rPr>
                    <a:t>f4</a:t>
                  </a:r>
                  <a:endParaRPr lang="zh-TW" altLang="en-US" dirty="0">
                    <a:solidFill>
                      <a:srgbClr val="FF0000"/>
                    </a:solidFill>
                  </a:endParaRPr>
                </a:p>
              </p:txBody>
            </p:sp>
          </p:grpSp>
          <p:sp>
            <p:nvSpPr>
              <p:cNvPr id="77" name="文字方塊 76"/>
              <p:cNvSpPr txBox="1"/>
              <p:nvPr/>
            </p:nvSpPr>
            <p:spPr>
              <a:xfrm>
                <a:off x="4909685" y="3116339"/>
                <a:ext cx="372218" cy="369332"/>
              </a:xfrm>
              <a:prstGeom prst="rect">
                <a:avLst/>
              </a:prstGeom>
              <a:noFill/>
            </p:spPr>
            <p:txBody>
              <a:bodyPr wrap="none" rtlCol="0">
                <a:spAutoFit/>
              </a:bodyPr>
              <a:lstStyle/>
              <a:p>
                <a:r>
                  <a:rPr lang="en-US" altLang="zh-TW" dirty="0" smtClean="0">
                    <a:solidFill>
                      <a:srgbClr val="FF0000"/>
                    </a:solidFill>
                  </a:rPr>
                  <a:t>f5</a:t>
                </a:r>
                <a:endParaRPr lang="zh-TW" altLang="en-US" dirty="0">
                  <a:solidFill>
                    <a:srgbClr val="FF0000"/>
                  </a:solidFill>
                </a:endParaRPr>
              </a:p>
            </p:txBody>
          </p:sp>
          <p:sp>
            <p:nvSpPr>
              <p:cNvPr id="78" name="文字方塊 77"/>
              <p:cNvSpPr txBox="1"/>
              <p:nvPr/>
            </p:nvSpPr>
            <p:spPr>
              <a:xfrm>
                <a:off x="4946813" y="2644458"/>
                <a:ext cx="372218" cy="369332"/>
              </a:xfrm>
              <a:prstGeom prst="rect">
                <a:avLst/>
              </a:prstGeom>
              <a:noFill/>
            </p:spPr>
            <p:txBody>
              <a:bodyPr wrap="none" rtlCol="0">
                <a:spAutoFit/>
              </a:bodyPr>
              <a:lstStyle/>
              <a:p>
                <a:r>
                  <a:rPr lang="en-US" altLang="zh-TW" dirty="0" smtClean="0">
                    <a:solidFill>
                      <a:srgbClr val="FF0000"/>
                    </a:solidFill>
                  </a:rPr>
                  <a:t>f6</a:t>
                </a:r>
                <a:endParaRPr lang="zh-TW" altLang="en-US" dirty="0">
                  <a:solidFill>
                    <a:srgbClr val="FF0000"/>
                  </a:solidFill>
                </a:endParaRPr>
              </a:p>
            </p:txBody>
          </p:sp>
          <p:sp>
            <p:nvSpPr>
              <p:cNvPr id="79" name="文字方塊 78"/>
              <p:cNvSpPr txBox="1"/>
              <p:nvPr/>
            </p:nvSpPr>
            <p:spPr>
              <a:xfrm>
                <a:off x="5196697" y="3822680"/>
                <a:ext cx="372218" cy="369332"/>
              </a:xfrm>
              <a:prstGeom prst="rect">
                <a:avLst/>
              </a:prstGeom>
              <a:noFill/>
            </p:spPr>
            <p:txBody>
              <a:bodyPr wrap="none" rtlCol="0">
                <a:spAutoFit/>
              </a:bodyPr>
              <a:lstStyle/>
              <a:p>
                <a:r>
                  <a:rPr lang="en-US" altLang="zh-TW" dirty="0" smtClean="0">
                    <a:solidFill>
                      <a:srgbClr val="FF0000"/>
                    </a:solidFill>
                  </a:rPr>
                  <a:t>f7</a:t>
                </a:r>
                <a:endParaRPr lang="zh-TW" altLang="en-US" dirty="0">
                  <a:solidFill>
                    <a:srgbClr val="FF0000"/>
                  </a:solidFill>
                </a:endParaRPr>
              </a:p>
            </p:txBody>
          </p:sp>
          <p:sp>
            <p:nvSpPr>
              <p:cNvPr id="80" name="文字方塊 79"/>
              <p:cNvSpPr txBox="1"/>
              <p:nvPr/>
            </p:nvSpPr>
            <p:spPr>
              <a:xfrm>
                <a:off x="5041938" y="4130055"/>
                <a:ext cx="372218" cy="369332"/>
              </a:xfrm>
              <a:prstGeom prst="rect">
                <a:avLst/>
              </a:prstGeom>
              <a:noFill/>
            </p:spPr>
            <p:txBody>
              <a:bodyPr wrap="none" rtlCol="0">
                <a:spAutoFit/>
              </a:bodyPr>
              <a:lstStyle/>
              <a:p>
                <a:r>
                  <a:rPr lang="en-US" altLang="zh-TW" dirty="0" smtClean="0">
                    <a:solidFill>
                      <a:srgbClr val="FF0000"/>
                    </a:solidFill>
                  </a:rPr>
                  <a:t>f8</a:t>
                </a:r>
                <a:endParaRPr lang="zh-TW" altLang="en-US" dirty="0">
                  <a:solidFill>
                    <a:srgbClr val="FF0000"/>
                  </a:solidFill>
                </a:endParaRPr>
              </a:p>
            </p:txBody>
          </p:sp>
          <p:sp>
            <p:nvSpPr>
              <p:cNvPr id="81" name="文字方塊 80"/>
              <p:cNvSpPr txBox="1"/>
              <p:nvPr/>
            </p:nvSpPr>
            <p:spPr>
              <a:xfrm>
                <a:off x="7449061" y="1603273"/>
                <a:ext cx="372218" cy="369332"/>
              </a:xfrm>
              <a:prstGeom prst="rect">
                <a:avLst/>
              </a:prstGeom>
              <a:noFill/>
            </p:spPr>
            <p:txBody>
              <a:bodyPr wrap="none" rtlCol="0">
                <a:spAutoFit/>
              </a:bodyPr>
              <a:lstStyle/>
              <a:p>
                <a:r>
                  <a:rPr lang="en-US" altLang="zh-TW" dirty="0" smtClean="0">
                    <a:solidFill>
                      <a:srgbClr val="FF0000"/>
                    </a:solidFill>
                  </a:rPr>
                  <a:t>f9</a:t>
                </a:r>
                <a:endParaRPr lang="zh-TW" altLang="en-US" dirty="0">
                  <a:solidFill>
                    <a:srgbClr val="FF0000"/>
                  </a:solidFill>
                </a:endParaRPr>
              </a:p>
            </p:txBody>
          </p:sp>
          <p:sp>
            <p:nvSpPr>
              <p:cNvPr id="82" name="文字方塊 81"/>
              <p:cNvSpPr txBox="1"/>
              <p:nvPr/>
            </p:nvSpPr>
            <p:spPr>
              <a:xfrm>
                <a:off x="7131278" y="1217283"/>
                <a:ext cx="489236" cy="369332"/>
              </a:xfrm>
              <a:prstGeom prst="rect">
                <a:avLst/>
              </a:prstGeom>
              <a:noFill/>
            </p:spPr>
            <p:txBody>
              <a:bodyPr wrap="none" rtlCol="0">
                <a:spAutoFit/>
              </a:bodyPr>
              <a:lstStyle/>
              <a:p>
                <a:r>
                  <a:rPr lang="en-US" altLang="zh-TW" dirty="0" smtClean="0">
                    <a:solidFill>
                      <a:srgbClr val="FF0000"/>
                    </a:solidFill>
                  </a:rPr>
                  <a:t>f10</a:t>
                </a:r>
                <a:endParaRPr lang="zh-TW" altLang="en-US" dirty="0">
                  <a:solidFill>
                    <a:srgbClr val="FF0000"/>
                  </a:solidFill>
                </a:endParaRPr>
              </a:p>
            </p:txBody>
          </p:sp>
          <p:sp>
            <p:nvSpPr>
              <p:cNvPr id="84" name="文字方塊 83"/>
              <p:cNvSpPr txBox="1"/>
              <p:nvPr/>
            </p:nvSpPr>
            <p:spPr>
              <a:xfrm>
                <a:off x="5785111" y="5698015"/>
                <a:ext cx="489236" cy="369332"/>
              </a:xfrm>
              <a:prstGeom prst="rect">
                <a:avLst/>
              </a:prstGeom>
              <a:noFill/>
            </p:spPr>
            <p:txBody>
              <a:bodyPr wrap="none" rtlCol="0">
                <a:spAutoFit/>
              </a:bodyPr>
              <a:lstStyle/>
              <a:p>
                <a:r>
                  <a:rPr lang="en-US" altLang="zh-TW" dirty="0" smtClean="0">
                    <a:solidFill>
                      <a:srgbClr val="FF0000"/>
                    </a:solidFill>
                  </a:rPr>
                  <a:t>f12</a:t>
                </a:r>
                <a:endParaRPr lang="zh-TW" altLang="en-US" dirty="0">
                  <a:solidFill>
                    <a:srgbClr val="FF0000"/>
                  </a:solidFill>
                </a:endParaRPr>
              </a:p>
            </p:txBody>
          </p:sp>
          <p:sp>
            <p:nvSpPr>
              <p:cNvPr id="85" name="文字方塊 84"/>
              <p:cNvSpPr txBox="1"/>
              <p:nvPr/>
            </p:nvSpPr>
            <p:spPr>
              <a:xfrm>
                <a:off x="4341637" y="4177409"/>
                <a:ext cx="489236" cy="369332"/>
              </a:xfrm>
              <a:prstGeom prst="rect">
                <a:avLst/>
              </a:prstGeom>
              <a:noFill/>
            </p:spPr>
            <p:txBody>
              <a:bodyPr wrap="none" rtlCol="0">
                <a:spAutoFit/>
              </a:bodyPr>
              <a:lstStyle/>
              <a:p>
                <a:r>
                  <a:rPr lang="en-US" altLang="zh-TW" dirty="0" smtClean="0">
                    <a:solidFill>
                      <a:srgbClr val="FF0000"/>
                    </a:solidFill>
                  </a:rPr>
                  <a:t>f13</a:t>
                </a:r>
                <a:endParaRPr lang="zh-TW" altLang="en-US" dirty="0">
                  <a:solidFill>
                    <a:srgbClr val="FF0000"/>
                  </a:solidFill>
                </a:endParaRPr>
              </a:p>
            </p:txBody>
          </p:sp>
          <p:sp>
            <p:nvSpPr>
              <p:cNvPr id="86" name="文字方塊 85"/>
              <p:cNvSpPr txBox="1"/>
              <p:nvPr/>
            </p:nvSpPr>
            <p:spPr>
              <a:xfrm>
                <a:off x="4332286" y="4781722"/>
                <a:ext cx="489236" cy="369332"/>
              </a:xfrm>
              <a:prstGeom prst="rect">
                <a:avLst/>
              </a:prstGeom>
              <a:noFill/>
            </p:spPr>
            <p:txBody>
              <a:bodyPr wrap="none" rtlCol="0">
                <a:spAutoFit/>
              </a:bodyPr>
              <a:lstStyle/>
              <a:p>
                <a:r>
                  <a:rPr lang="en-US" altLang="zh-TW" dirty="0" smtClean="0">
                    <a:solidFill>
                      <a:srgbClr val="FF0000"/>
                    </a:solidFill>
                  </a:rPr>
                  <a:t>f14</a:t>
                </a:r>
                <a:endParaRPr lang="zh-TW" altLang="en-US" dirty="0">
                  <a:solidFill>
                    <a:srgbClr val="FF0000"/>
                  </a:solidFill>
                </a:endParaRPr>
              </a:p>
            </p:txBody>
          </p:sp>
          <p:sp>
            <p:nvSpPr>
              <p:cNvPr id="87" name="文字方塊 86"/>
              <p:cNvSpPr txBox="1"/>
              <p:nvPr/>
            </p:nvSpPr>
            <p:spPr>
              <a:xfrm>
                <a:off x="7847801" y="122377"/>
                <a:ext cx="489236" cy="369332"/>
              </a:xfrm>
              <a:prstGeom prst="rect">
                <a:avLst/>
              </a:prstGeom>
              <a:noFill/>
            </p:spPr>
            <p:txBody>
              <a:bodyPr wrap="none" rtlCol="0">
                <a:spAutoFit/>
              </a:bodyPr>
              <a:lstStyle/>
              <a:p>
                <a:r>
                  <a:rPr lang="en-US" altLang="zh-TW" dirty="0" smtClean="0">
                    <a:solidFill>
                      <a:srgbClr val="FF0000"/>
                    </a:solidFill>
                  </a:rPr>
                  <a:t>f15</a:t>
                </a:r>
                <a:endParaRPr lang="zh-TW" altLang="en-US" dirty="0">
                  <a:solidFill>
                    <a:srgbClr val="FF0000"/>
                  </a:solidFill>
                </a:endParaRPr>
              </a:p>
            </p:txBody>
          </p:sp>
          <p:sp>
            <p:nvSpPr>
              <p:cNvPr id="88" name="文字方塊 87"/>
              <p:cNvSpPr txBox="1"/>
              <p:nvPr/>
            </p:nvSpPr>
            <p:spPr>
              <a:xfrm>
                <a:off x="6193990" y="3549493"/>
                <a:ext cx="489236" cy="369332"/>
              </a:xfrm>
              <a:prstGeom prst="rect">
                <a:avLst/>
              </a:prstGeom>
              <a:noFill/>
            </p:spPr>
            <p:txBody>
              <a:bodyPr wrap="none" rtlCol="0">
                <a:spAutoFit/>
              </a:bodyPr>
              <a:lstStyle/>
              <a:p>
                <a:r>
                  <a:rPr lang="en-US" altLang="zh-TW" dirty="0" smtClean="0">
                    <a:solidFill>
                      <a:srgbClr val="FF0000"/>
                    </a:solidFill>
                  </a:rPr>
                  <a:t>f16</a:t>
                </a:r>
                <a:endParaRPr lang="zh-TW" altLang="en-US" dirty="0">
                  <a:solidFill>
                    <a:srgbClr val="FF0000"/>
                  </a:solidFill>
                </a:endParaRPr>
              </a:p>
            </p:txBody>
          </p:sp>
          <p:sp>
            <p:nvSpPr>
              <p:cNvPr id="89" name="文字方塊 88"/>
              <p:cNvSpPr txBox="1"/>
              <p:nvPr/>
            </p:nvSpPr>
            <p:spPr>
              <a:xfrm>
                <a:off x="6858373" y="2584484"/>
                <a:ext cx="489236" cy="369332"/>
              </a:xfrm>
              <a:prstGeom prst="rect">
                <a:avLst/>
              </a:prstGeom>
              <a:noFill/>
            </p:spPr>
            <p:txBody>
              <a:bodyPr wrap="none" rtlCol="0">
                <a:spAutoFit/>
              </a:bodyPr>
              <a:lstStyle/>
              <a:p>
                <a:r>
                  <a:rPr lang="en-US" altLang="zh-TW" dirty="0" smtClean="0">
                    <a:solidFill>
                      <a:srgbClr val="FF0000"/>
                    </a:solidFill>
                  </a:rPr>
                  <a:t>f17</a:t>
                </a:r>
                <a:endParaRPr lang="zh-TW" altLang="en-US" dirty="0">
                  <a:solidFill>
                    <a:srgbClr val="FF0000"/>
                  </a:solidFill>
                </a:endParaRPr>
              </a:p>
            </p:txBody>
          </p:sp>
          <p:sp>
            <p:nvSpPr>
              <p:cNvPr id="90" name="文字方塊 89"/>
              <p:cNvSpPr txBox="1"/>
              <p:nvPr/>
            </p:nvSpPr>
            <p:spPr>
              <a:xfrm>
                <a:off x="6799673" y="4059178"/>
                <a:ext cx="489236" cy="369332"/>
              </a:xfrm>
              <a:prstGeom prst="rect">
                <a:avLst/>
              </a:prstGeom>
              <a:noFill/>
            </p:spPr>
            <p:txBody>
              <a:bodyPr wrap="none" rtlCol="0">
                <a:spAutoFit/>
              </a:bodyPr>
              <a:lstStyle/>
              <a:p>
                <a:r>
                  <a:rPr lang="en-US" altLang="zh-TW" dirty="0" smtClean="0">
                    <a:solidFill>
                      <a:srgbClr val="FF0000"/>
                    </a:solidFill>
                  </a:rPr>
                  <a:t>f18</a:t>
                </a:r>
                <a:endParaRPr lang="zh-TW" altLang="en-US" dirty="0">
                  <a:solidFill>
                    <a:srgbClr val="FF0000"/>
                  </a:solidFill>
                </a:endParaRPr>
              </a:p>
            </p:txBody>
          </p:sp>
          <p:sp>
            <p:nvSpPr>
              <p:cNvPr id="91" name="文字方塊 90"/>
              <p:cNvSpPr txBox="1"/>
              <p:nvPr/>
            </p:nvSpPr>
            <p:spPr>
              <a:xfrm>
                <a:off x="5909553" y="4895534"/>
                <a:ext cx="489236" cy="369332"/>
              </a:xfrm>
              <a:prstGeom prst="rect">
                <a:avLst/>
              </a:prstGeom>
              <a:noFill/>
            </p:spPr>
            <p:txBody>
              <a:bodyPr wrap="none" rtlCol="0">
                <a:spAutoFit/>
              </a:bodyPr>
              <a:lstStyle/>
              <a:p>
                <a:r>
                  <a:rPr lang="en-US" altLang="zh-TW" dirty="0" smtClean="0">
                    <a:solidFill>
                      <a:srgbClr val="FF0000"/>
                    </a:solidFill>
                  </a:rPr>
                  <a:t>f19</a:t>
                </a:r>
                <a:endParaRPr lang="zh-TW" altLang="en-US" dirty="0">
                  <a:solidFill>
                    <a:srgbClr val="FF0000"/>
                  </a:solidFill>
                </a:endParaRPr>
              </a:p>
            </p:txBody>
          </p:sp>
          <p:sp>
            <p:nvSpPr>
              <p:cNvPr id="92" name="文字方塊 91"/>
              <p:cNvSpPr txBox="1"/>
              <p:nvPr/>
            </p:nvSpPr>
            <p:spPr>
              <a:xfrm>
                <a:off x="8657726" y="1524847"/>
                <a:ext cx="489236" cy="369332"/>
              </a:xfrm>
              <a:prstGeom prst="rect">
                <a:avLst/>
              </a:prstGeom>
              <a:noFill/>
            </p:spPr>
            <p:txBody>
              <a:bodyPr wrap="none" rtlCol="0">
                <a:spAutoFit/>
              </a:bodyPr>
              <a:lstStyle/>
              <a:p>
                <a:r>
                  <a:rPr lang="en-US" altLang="zh-TW" dirty="0" smtClean="0">
                    <a:solidFill>
                      <a:srgbClr val="FF0000"/>
                    </a:solidFill>
                  </a:rPr>
                  <a:t>f20</a:t>
                </a:r>
                <a:endParaRPr lang="zh-TW" altLang="en-US" dirty="0">
                  <a:solidFill>
                    <a:srgbClr val="FF0000"/>
                  </a:solidFill>
                </a:endParaRPr>
              </a:p>
            </p:txBody>
          </p:sp>
          <p:sp>
            <p:nvSpPr>
              <p:cNvPr id="93" name="文字方塊 92"/>
              <p:cNvSpPr txBox="1"/>
              <p:nvPr/>
            </p:nvSpPr>
            <p:spPr>
              <a:xfrm>
                <a:off x="3244255" y="4983735"/>
                <a:ext cx="489236" cy="369332"/>
              </a:xfrm>
              <a:prstGeom prst="rect">
                <a:avLst/>
              </a:prstGeom>
              <a:noFill/>
            </p:spPr>
            <p:txBody>
              <a:bodyPr wrap="none" rtlCol="0">
                <a:spAutoFit/>
              </a:bodyPr>
              <a:lstStyle/>
              <a:p>
                <a:r>
                  <a:rPr lang="en-US" altLang="zh-TW" dirty="0" smtClean="0">
                    <a:solidFill>
                      <a:srgbClr val="FF0000"/>
                    </a:solidFill>
                  </a:rPr>
                  <a:t>f21</a:t>
                </a:r>
                <a:endParaRPr lang="zh-TW" altLang="en-US" dirty="0">
                  <a:solidFill>
                    <a:srgbClr val="FF0000"/>
                  </a:solidFill>
                </a:endParaRPr>
              </a:p>
            </p:txBody>
          </p:sp>
          <p:sp>
            <p:nvSpPr>
              <p:cNvPr id="94" name="文字方塊 93"/>
              <p:cNvSpPr txBox="1"/>
              <p:nvPr/>
            </p:nvSpPr>
            <p:spPr>
              <a:xfrm>
                <a:off x="6879601" y="3133396"/>
                <a:ext cx="489236" cy="369332"/>
              </a:xfrm>
              <a:prstGeom prst="rect">
                <a:avLst/>
              </a:prstGeom>
              <a:noFill/>
            </p:spPr>
            <p:txBody>
              <a:bodyPr wrap="none" rtlCol="0">
                <a:spAutoFit/>
              </a:bodyPr>
              <a:lstStyle/>
              <a:p>
                <a:r>
                  <a:rPr lang="en-US" altLang="zh-TW" dirty="0" smtClean="0">
                    <a:solidFill>
                      <a:srgbClr val="FF0000"/>
                    </a:solidFill>
                  </a:rPr>
                  <a:t>f22</a:t>
                </a:r>
                <a:endParaRPr lang="zh-TW" altLang="en-US" dirty="0">
                  <a:solidFill>
                    <a:srgbClr val="FF0000"/>
                  </a:solidFill>
                </a:endParaRPr>
              </a:p>
            </p:txBody>
          </p:sp>
          <p:sp>
            <p:nvSpPr>
              <p:cNvPr id="96" name="文字方塊 95"/>
              <p:cNvSpPr txBox="1"/>
              <p:nvPr/>
            </p:nvSpPr>
            <p:spPr>
              <a:xfrm>
                <a:off x="6888025" y="4598587"/>
                <a:ext cx="489236" cy="369332"/>
              </a:xfrm>
              <a:prstGeom prst="rect">
                <a:avLst/>
              </a:prstGeom>
              <a:noFill/>
            </p:spPr>
            <p:txBody>
              <a:bodyPr wrap="none" rtlCol="0">
                <a:spAutoFit/>
              </a:bodyPr>
              <a:lstStyle/>
              <a:p>
                <a:r>
                  <a:rPr lang="en-US" altLang="zh-TW" dirty="0" smtClean="0">
                    <a:solidFill>
                      <a:srgbClr val="FF0000"/>
                    </a:solidFill>
                  </a:rPr>
                  <a:t>f23</a:t>
                </a:r>
                <a:endParaRPr lang="zh-TW" altLang="en-US" dirty="0">
                  <a:solidFill>
                    <a:srgbClr val="FF0000"/>
                  </a:solidFill>
                </a:endParaRPr>
              </a:p>
            </p:txBody>
          </p:sp>
          <p:sp>
            <p:nvSpPr>
              <p:cNvPr id="97" name="文字方塊 96"/>
              <p:cNvSpPr txBox="1"/>
              <p:nvPr/>
            </p:nvSpPr>
            <p:spPr>
              <a:xfrm>
                <a:off x="9059103" y="1592131"/>
                <a:ext cx="489236" cy="369332"/>
              </a:xfrm>
              <a:prstGeom prst="rect">
                <a:avLst/>
              </a:prstGeom>
              <a:noFill/>
            </p:spPr>
            <p:txBody>
              <a:bodyPr wrap="none" rtlCol="0">
                <a:spAutoFit/>
              </a:bodyPr>
              <a:lstStyle/>
              <a:p>
                <a:r>
                  <a:rPr lang="en-US" altLang="zh-TW" dirty="0" smtClean="0">
                    <a:solidFill>
                      <a:srgbClr val="FF0000"/>
                    </a:solidFill>
                  </a:rPr>
                  <a:t>f24</a:t>
                </a:r>
                <a:endParaRPr lang="zh-TW" altLang="en-US" dirty="0">
                  <a:solidFill>
                    <a:srgbClr val="FF0000"/>
                  </a:solidFill>
                </a:endParaRPr>
              </a:p>
            </p:txBody>
          </p:sp>
          <p:sp>
            <p:nvSpPr>
              <p:cNvPr id="98" name="文字方塊 97"/>
              <p:cNvSpPr txBox="1"/>
              <p:nvPr/>
            </p:nvSpPr>
            <p:spPr>
              <a:xfrm>
                <a:off x="7690579" y="5633389"/>
                <a:ext cx="489236" cy="369332"/>
              </a:xfrm>
              <a:prstGeom prst="rect">
                <a:avLst/>
              </a:prstGeom>
              <a:noFill/>
            </p:spPr>
            <p:txBody>
              <a:bodyPr wrap="none" rtlCol="0">
                <a:spAutoFit/>
              </a:bodyPr>
              <a:lstStyle/>
              <a:p>
                <a:r>
                  <a:rPr lang="en-US" altLang="zh-TW" dirty="0" smtClean="0">
                    <a:solidFill>
                      <a:srgbClr val="FF0000"/>
                    </a:solidFill>
                  </a:rPr>
                  <a:t>f25</a:t>
                </a:r>
                <a:endParaRPr lang="zh-TW" altLang="en-US" dirty="0">
                  <a:solidFill>
                    <a:srgbClr val="FF0000"/>
                  </a:solidFill>
                </a:endParaRPr>
              </a:p>
            </p:txBody>
          </p:sp>
          <p:sp>
            <p:nvSpPr>
              <p:cNvPr id="99" name="文字方塊 98"/>
              <p:cNvSpPr txBox="1"/>
              <p:nvPr/>
            </p:nvSpPr>
            <p:spPr>
              <a:xfrm>
                <a:off x="8965366" y="653519"/>
                <a:ext cx="489236" cy="369332"/>
              </a:xfrm>
              <a:prstGeom prst="rect">
                <a:avLst/>
              </a:prstGeom>
              <a:noFill/>
            </p:spPr>
            <p:txBody>
              <a:bodyPr wrap="none" rtlCol="0">
                <a:spAutoFit/>
              </a:bodyPr>
              <a:lstStyle/>
              <a:p>
                <a:r>
                  <a:rPr lang="en-US" altLang="zh-TW" dirty="0" smtClean="0">
                    <a:solidFill>
                      <a:srgbClr val="FF0000"/>
                    </a:solidFill>
                  </a:rPr>
                  <a:t>f26</a:t>
                </a:r>
                <a:endParaRPr lang="zh-TW" altLang="en-US" dirty="0">
                  <a:solidFill>
                    <a:srgbClr val="FF0000"/>
                  </a:solidFill>
                </a:endParaRPr>
              </a:p>
            </p:txBody>
          </p:sp>
          <p:sp>
            <p:nvSpPr>
              <p:cNvPr id="100" name="文字方塊 99"/>
              <p:cNvSpPr txBox="1"/>
              <p:nvPr/>
            </p:nvSpPr>
            <p:spPr>
              <a:xfrm>
                <a:off x="7725393" y="6084475"/>
                <a:ext cx="489236" cy="369332"/>
              </a:xfrm>
              <a:prstGeom prst="rect">
                <a:avLst/>
              </a:prstGeom>
              <a:noFill/>
            </p:spPr>
            <p:txBody>
              <a:bodyPr wrap="none" rtlCol="0">
                <a:spAutoFit/>
              </a:bodyPr>
              <a:lstStyle/>
              <a:p>
                <a:r>
                  <a:rPr lang="en-US" altLang="zh-TW" dirty="0" smtClean="0">
                    <a:solidFill>
                      <a:srgbClr val="FF0000"/>
                    </a:solidFill>
                  </a:rPr>
                  <a:t>f27</a:t>
                </a:r>
                <a:endParaRPr lang="zh-TW" altLang="en-US" dirty="0">
                  <a:solidFill>
                    <a:srgbClr val="FF0000"/>
                  </a:solidFill>
                </a:endParaRPr>
              </a:p>
            </p:txBody>
          </p:sp>
        </p:grpSp>
      </p:grpSp>
      <p:cxnSp>
        <p:nvCxnSpPr>
          <p:cNvPr id="68" name="肘形接點 67"/>
          <p:cNvCxnSpPr>
            <a:stCxn id="111" idx="1"/>
          </p:cNvCxnSpPr>
          <p:nvPr/>
        </p:nvCxnSpPr>
        <p:spPr>
          <a:xfrm rot="10800000" flipH="1" flipV="1">
            <a:off x="2024846" y="3270245"/>
            <a:ext cx="3201991" cy="3001067"/>
          </a:xfrm>
          <a:prstGeom prst="bentConnector3">
            <a:avLst>
              <a:gd name="adj1" fmla="val -22765"/>
            </a:avLst>
          </a:prstGeom>
          <a:ln w="57150">
            <a:tailEnd type="triangle"/>
          </a:ln>
        </p:spPr>
        <p:style>
          <a:lnRef idx="1">
            <a:schemeClr val="dk1"/>
          </a:lnRef>
          <a:fillRef idx="0">
            <a:schemeClr val="dk1"/>
          </a:fillRef>
          <a:effectRef idx="0">
            <a:schemeClr val="dk1"/>
          </a:effectRef>
          <a:fontRef idx="minor">
            <a:schemeClr val="tx1"/>
          </a:fontRef>
        </p:style>
      </p:cxnSp>
      <p:sp>
        <p:nvSpPr>
          <p:cNvPr id="69" name="文字方塊 68"/>
          <p:cNvSpPr txBox="1"/>
          <p:nvPr/>
        </p:nvSpPr>
        <p:spPr>
          <a:xfrm>
            <a:off x="4887072" y="6323603"/>
            <a:ext cx="489236" cy="369332"/>
          </a:xfrm>
          <a:prstGeom prst="rect">
            <a:avLst/>
          </a:prstGeom>
          <a:noFill/>
        </p:spPr>
        <p:txBody>
          <a:bodyPr wrap="square" rtlCol="0">
            <a:spAutoFit/>
          </a:bodyPr>
          <a:lstStyle/>
          <a:p>
            <a:r>
              <a:rPr lang="en-US" altLang="zh-TW" dirty="0" smtClean="0">
                <a:solidFill>
                  <a:srgbClr val="FF0000"/>
                </a:solidFill>
              </a:rPr>
              <a:t>f11</a:t>
            </a:r>
            <a:endParaRPr lang="zh-TW" altLang="en-US" dirty="0">
              <a:solidFill>
                <a:srgbClr val="FF0000"/>
              </a:solidFill>
            </a:endParaRPr>
          </a:p>
        </p:txBody>
      </p:sp>
    </p:spTree>
    <p:extLst>
      <p:ext uri="{BB962C8B-B14F-4D97-AF65-F5344CB8AC3E}">
        <p14:creationId xmlns:p14="http://schemas.microsoft.com/office/powerpoint/2010/main" val="37530293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群組 18"/>
          <p:cNvGrpSpPr/>
          <p:nvPr/>
        </p:nvGrpSpPr>
        <p:grpSpPr>
          <a:xfrm>
            <a:off x="462844" y="846032"/>
            <a:ext cx="10735076" cy="3970318"/>
            <a:chOff x="1609324" y="2485915"/>
            <a:chExt cx="10735076" cy="3970318"/>
          </a:xfrm>
        </p:grpSpPr>
        <p:grpSp>
          <p:nvGrpSpPr>
            <p:cNvPr id="17" name="群組 16"/>
            <p:cNvGrpSpPr/>
            <p:nvPr/>
          </p:nvGrpSpPr>
          <p:grpSpPr>
            <a:xfrm>
              <a:off x="2009274" y="2485915"/>
              <a:ext cx="10335126" cy="3970318"/>
              <a:chOff x="385011" y="2437788"/>
              <a:chExt cx="10335126" cy="3970318"/>
            </a:xfrm>
          </p:grpSpPr>
          <p:sp>
            <p:nvSpPr>
              <p:cNvPr id="2" name="文字方塊 1"/>
              <p:cNvSpPr txBox="1"/>
              <p:nvPr/>
            </p:nvSpPr>
            <p:spPr>
              <a:xfrm>
                <a:off x="1251284" y="2437788"/>
                <a:ext cx="9468853" cy="3970318"/>
              </a:xfrm>
              <a:prstGeom prst="rect">
                <a:avLst/>
              </a:prstGeom>
              <a:noFill/>
            </p:spPr>
            <p:txBody>
              <a:bodyPr wrap="square" rtlCol="0">
                <a:spAutoFit/>
              </a:bodyPr>
              <a:lstStyle/>
              <a:p>
                <a:endParaRPr lang="en-US" altLang="zh-TW" sz="2800" dirty="0" smtClean="0"/>
              </a:p>
              <a:p>
                <a:r>
                  <a:rPr lang="en-US" altLang="zh-TW" sz="2800" dirty="0" smtClean="0"/>
                  <a:t>Find suitable parameter: inequalities cannot be contradicted</a:t>
                </a:r>
              </a:p>
              <a:p>
                <a:r>
                  <a:rPr lang="en-US" altLang="zh-TW" sz="2800" dirty="0" smtClean="0"/>
                  <a:t>(before</a:t>
                </a:r>
                <a:r>
                  <a:rPr lang="zh-TW" altLang="en-US" sz="2800" dirty="0" smtClean="0"/>
                  <a:t> </a:t>
                </a:r>
                <a:r>
                  <a:rPr lang="en-US" altLang="zh-TW" sz="2800" dirty="0" smtClean="0"/>
                  <a:t>run both SSA and likelihood model)</a:t>
                </a:r>
              </a:p>
              <a:p>
                <a:endParaRPr lang="en-US" altLang="zh-TW" sz="2800" dirty="0" smtClean="0"/>
              </a:p>
              <a:p>
                <a:r>
                  <a:rPr lang="en-US" altLang="zh-TW" sz="2800" dirty="0" smtClean="0"/>
                  <a:t>Likelihood method</a:t>
                </a:r>
                <a:r>
                  <a:rPr lang="zh-TW" altLang="en-US" sz="2800" dirty="0" smtClean="0"/>
                  <a:t> </a:t>
                </a:r>
                <a:r>
                  <a:rPr lang="en-US" altLang="zh-TW" sz="2800" dirty="0" smtClean="0"/>
                  <a:t>SOP: </a:t>
                </a:r>
              </a:p>
              <a:p>
                <a:pPr marL="342900" indent="-342900">
                  <a:buAutoNum type="arabicPeriod"/>
                </a:pPr>
                <a:r>
                  <a:rPr lang="en-US" altLang="zh-TW" sz="2800" dirty="0" smtClean="0"/>
                  <a:t>Decide iteration</a:t>
                </a:r>
                <a:r>
                  <a:rPr lang="zh-TW" altLang="en-US" sz="2800" dirty="0" smtClean="0"/>
                  <a:t> </a:t>
                </a:r>
                <a:r>
                  <a:rPr lang="en-US" altLang="zh-TW" sz="2800" dirty="0" smtClean="0"/>
                  <a:t>&amp;</a:t>
                </a:r>
                <a:r>
                  <a:rPr lang="zh-TW" altLang="en-US" sz="2800" dirty="0" smtClean="0"/>
                  <a:t> </a:t>
                </a:r>
                <a:r>
                  <a:rPr lang="en-US" altLang="zh-TW" sz="2800" dirty="0" smtClean="0"/>
                  <a:t>actual </a:t>
                </a:r>
                <a:r>
                  <a:rPr lang="en-US" altLang="zh-TW" sz="2800" dirty="0" err="1" smtClean="0"/>
                  <a:t>jumpsize</a:t>
                </a:r>
                <a:r>
                  <a:rPr lang="en-US" altLang="zh-TW" sz="2800" dirty="0" smtClean="0"/>
                  <a:t>(=range/</a:t>
                </a:r>
                <a:r>
                  <a:rPr lang="en-US" altLang="zh-TW" sz="2800" dirty="0" err="1" smtClean="0"/>
                  <a:t>jumpsize</a:t>
                </a:r>
                <a:r>
                  <a:rPr lang="en-US" altLang="zh-TW" sz="2800" dirty="0" smtClean="0"/>
                  <a:t>) -&gt; run</a:t>
                </a:r>
              </a:p>
              <a:p>
                <a:pPr marL="342900" indent="-342900">
                  <a:buAutoNum type="arabicPeriod"/>
                </a:pPr>
                <a:r>
                  <a:rPr lang="en-US" altLang="zh-TW" sz="2800" dirty="0" smtClean="0"/>
                  <a:t>Find mean &amp; </a:t>
                </a:r>
                <a:r>
                  <a:rPr lang="en-US" altLang="zh-TW" sz="2800" dirty="0" err="1" smtClean="0"/>
                  <a:t>sd</a:t>
                </a:r>
                <a:r>
                  <a:rPr lang="en-US" altLang="zh-TW" sz="2800" dirty="0" smtClean="0"/>
                  <a:t> for </a:t>
                </a:r>
                <a:r>
                  <a:rPr lang="en-US" altLang="zh-TW" sz="2800" dirty="0"/>
                  <a:t>each </a:t>
                </a:r>
                <a:r>
                  <a:rPr lang="en-US" altLang="zh-TW" sz="2800" dirty="0" smtClean="0"/>
                  <a:t>flow</a:t>
                </a:r>
                <a:r>
                  <a:rPr lang="zh-TW" altLang="en-US" sz="2800" dirty="0" smtClean="0"/>
                  <a:t> </a:t>
                </a:r>
                <a:r>
                  <a:rPr lang="en-US" altLang="zh-TW" sz="2800" dirty="0" smtClean="0"/>
                  <a:t>draw converge plot</a:t>
                </a:r>
              </a:p>
              <a:p>
                <a:pPr marL="342900" indent="-342900">
                  <a:buAutoNum type="arabicPeriod"/>
                </a:pPr>
                <a:r>
                  <a:rPr lang="en-US" altLang="zh-TW" sz="2800" dirty="0" smtClean="0"/>
                  <a:t>Check coverage</a:t>
                </a:r>
                <a:r>
                  <a:rPr lang="zh-TW" altLang="en-US" sz="2800" dirty="0" smtClean="0"/>
                  <a:t> </a:t>
                </a:r>
                <a:r>
                  <a:rPr lang="en-US" altLang="zh-TW" sz="2800" dirty="0" smtClean="0"/>
                  <a:t>of solution space</a:t>
                </a:r>
              </a:p>
              <a:p>
                <a:pPr marL="342900" indent="-342900">
                  <a:buAutoNum type="arabicPeriod"/>
                </a:pPr>
                <a:r>
                  <a:rPr lang="en-US" altLang="zh-TW" sz="2800" dirty="0" smtClean="0"/>
                  <a:t>Increase actual </a:t>
                </a:r>
                <a:r>
                  <a:rPr lang="en-US" altLang="zh-TW" sz="2800" dirty="0" err="1" smtClean="0"/>
                  <a:t>jumpsize</a:t>
                </a:r>
                <a:r>
                  <a:rPr lang="en-US" altLang="zh-TW" sz="2800" dirty="0" smtClean="0"/>
                  <a:t> &amp; Increase iteration -&gt; run</a:t>
                </a:r>
              </a:p>
            </p:txBody>
          </p:sp>
          <p:sp>
            <p:nvSpPr>
              <p:cNvPr id="16" name="弧形向右箭號 15"/>
              <p:cNvSpPr/>
              <p:nvPr/>
            </p:nvSpPr>
            <p:spPr>
              <a:xfrm flipV="1">
                <a:off x="385011" y="5027447"/>
                <a:ext cx="866273" cy="122852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pSp>
        <p:sp>
          <p:nvSpPr>
            <p:cNvPr id="18" name="文字方塊 17"/>
            <p:cNvSpPr txBox="1"/>
            <p:nvPr/>
          </p:nvSpPr>
          <p:spPr>
            <a:xfrm>
              <a:off x="1609324" y="5505168"/>
              <a:ext cx="799899" cy="369332"/>
            </a:xfrm>
            <a:prstGeom prst="rect">
              <a:avLst/>
            </a:prstGeom>
            <a:noFill/>
          </p:spPr>
          <p:txBody>
            <a:bodyPr wrap="none" rtlCol="0">
              <a:spAutoFit/>
            </a:bodyPr>
            <a:lstStyle/>
            <a:p>
              <a:r>
                <a:rPr lang="en-US" altLang="zh-TW" dirty="0" smtClean="0">
                  <a:solidFill>
                    <a:srgbClr val="FF0000"/>
                  </a:solidFill>
                </a:rPr>
                <a:t>repeat</a:t>
              </a:r>
              <a:endParaRPr lang="zh-TW" altLang="en-US" dirty="0">
                <a:solidFill>
                  <a:srgbClr val="FF0000"/>
                </a:solidFill>
              </a:endParaRPr>
            </a:p>
          </p:txBody>
        </p:sp>
      </p:grpSp>
    </p:spTree>
    <p:extLst>
      <p:ext uri="{BB962C8B-B14F-4D97-AF65-F5344CB8AC3E}">
        <p14:creationId xmlns:p14="http://schemas.microsoft.com/office/powerpoint/2010/main" val="20082785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136187" y="272374"/>
            <a:ext cx="3965060" cy="461665"/>
          </a:xfrm>
          <a:prstGeom prst="rect">
            <a:avLst/>
          </a:prstGeom>
          <a:noFill/>
        </p:spPr>
        <p:txBody>
          <a:bodyPr wrap="none" rtlCol="0">
            <a:spAutoFit/>
          </a:bodyPr>
          <a:lstStyle/>
          <a:p>
            <a:r>
              <a:rPr lang="en-US" altLang="zh-TW" sz="2400" dirty="0" smtClean="0"/>
              <a:t>Result from likelihood method</a:t>
            </a:r>
            <a:endParaRPr lang="zh-TW" altLang="en-US" sz="2400" dirty="0"/>
          </a:p>
        </p:txBody>
      </p:sp>
      <p:sp>
        <p:nvSpPr>
          <p:cNvPr id="3" name="矩形 2"/>
          <p:cNvSpPr/>
          <p:nvPr/>
        </p:nvSpPr>
        <p:spPr>
          <a:xfrm>
            <a:off x="372614" y="948454"/>
            <a:ext cx="8428486" cy="923330"/>
          </a:xfrm>
          <a:prstGeom prst="rect">
            <a:avLst/>
          </a:prstGeom>
        </p:spPr>
        <p:txBody>
          <a:bodyPr wrap="square">
            <a:spAutoFit/>
          </a:bodyPr>
          <a:lstStyle/>
          <a:p>
            <a:r>
              <a:rPr lang="en-US" altLang="zh-TW" dirty="0" smtClean="0"/>
              <a:t>Test 1:  </a:t>
            </a:r>
          </a:p>
          <a:p>
            <a:r>
              <a:rPr lang="zh-TW" altLang="en-US" dirty="0" smtClean="0"/>
              <a:t>iter</a:t>
            </a:r>
            <a:r>
              <a:rPr lang="zh-TW" altLang="en-US" dirty="0"/>
              <a:t>&lt;-100</a:t>
            </a:r>
          </a:p>
          <a:p>
            <a:r>
              <a:rPr lang="zh-TW" altLang="en-US" dirty="0"/>
              <a:t>jumpsize&lt;-</a:t>
            </a:r>
            <a:r>
              <a:rPr lang="zh-TW" altLang="en-US" dirty="0" smtClean="0"/>
              <a:t>10000 </a:t>
            </a:r>
            <a:r>
              <a:rPr lang="en-US" altLang="zh-TW" dirty="0" smtClean="0"/>
              <a:t>(actual </a:t>
            </a:r>
            <a:r>
              <a:rPr lang="en-US" altLang="zh-TW" dirty="0" err="1" smtClean="0"/>
              <a:t>jumpsize</a:t>
            </a:r>
            <a:r>
              <a:rPr lang="en-US" altLang="zh-TW" dirty="0" smtClean="0"/>
              <a:t>= (max of range- min of range) /10000 </a:t>
            </a:r>
            <a:endParaRPr lang="zh-TW" altLang="en-US" dirty="0"/>
          </a:p>
        </p:txBody>
      </p:sp>
      <p:pic>
        <p:nvPicPr>
          <p:cNvPr id="4" name="圖片 3"/>
          <p:cNvPicPr>
            <a:picLocks noChangeAspect="1"/>
          </p:cNvPicPr>
          <p:nvPr/>
        </p:nvPicPr>
        <p:blipFill rotWithShape="1">
          <a:blip r:embed="rId2"/>
          <a:srcRect l="1986" t="53707" r="74503" b="7116"/>
          <a:stretch/>
        </p:blipFill>
        <p:spPr>
          <a:xfrm>
            <a:off x="4101247" y="3009530"/>
            <a:ext cx="3492206" cy="3273230"/>
          </a:xfrm>
          <a:prstGeom prst="rect">
            <a:avLst/>
          </a:prstGeom>
        </p:spPr>
      </p:pic>
      <p:pic>
        <p:nvPicPr>
          <p:cNvPr id="5" name="圖片 4"/>
          <p:cNvPicPr>
            <a:picLocks noChangeAspect="1"/>
          </p:cNvPicPr>
          <p:nvPr/>
        </p:nvPicPr>
        <p:blipFill rotWithShape="1">
          <a:blip r:embed="rId3"/>
          <a:srcRect l="2624" t="62813" r="74291" b="10709"/>
          <a:stretch/>
        </p:blipFill>
        <p:spPr>
          <a:xfrm>
            <a:off x="7829880" y="3009530"/>
            <a:ext cx="3683540" cy="2376478"/>
          </a:xfrm>
          <a:prstGeom prst="rect">
            <a:avLst/>
          </a:prstGeom>
        </p:spPr>
      </p:pic>
      <p:pic>
        <p:nvPicPr>
          <p:cNvPr id="6" name="圖片 5"/>
          <p:cNvPicPr>
            <a:picLocks noChangeAspect="1"/>
          </p:cNvPicPr>
          <p:nvPr/>
        </p:nvPicPr>
        <p:blipFill rotWithShape="1">
          <a:blip r:embed="rId2"/>
          <a:srcRect l="1986" t="10803" r="74503" b="46080"/>
          <a:stretch/>
        </p:blipFill>
        <p:spPr>
          <a:xfrm>
            <a:off x="372614" y="2680283"/>
            <a:ext cx="3492206" cy="3602477"/>
          </a:xfrm>
          <a:prstGeom prst="rect">
            <a:avLst/>
          </a:prstGeom>
        </p:spPr>
      </p:pic>
    </p:spTree>
    <p:extLst>
      <p:ext uri="{BB962C8B-B14F-4D97-AF65-F5344CB8AC3E}">
        <p14:creationId xmlns:p14="http://schemas.microsoft.com/office/powerpoint/2010/main" val="24044577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2853" y="276847"/>
            <a:ext cx="1921808" cy="461665"/>
          </a:xfrm>
          <a:prstGeom prst="rect">
            <a:avLst/>
          </a:prstGeom>
        </p:spPr>
        <p:txBody>
          <a:bodyPr wrap="none">
            <a:spAutoFit/>
          </a:bodyPr>
          <a:lstStyle/>
          <a:p>
            <a:r>
              <a:rPr lang="en-US" altLang="zh-TW" sz="2400" dirty="0" smtClean="0"/>
              <a:t>Converge </a:t>
            </a:r>
            <a:r>
              <a:rPr lang="en-US" altLang="zh-TW" sz="2400" dirty="0"/>
              <a:t>plot</a:t>
            </a:r>
            <a:endParaRPr lang="zh-TW" altLang="en-US" sz="2400" dirty="0"/>
          </a:p>
        </p:txBody>
      </p:sp>
      <p:sp>
        <p:nvSpPr>
          <p:cNvPr id="3" name="矩形 2"/>
          <p:cNvSpPr/>
          <p:nvPr/>
        </p:nvSpPr>
        <p:spPr>
          <a:xfrm>
            <a:off x="222853" y="827508"/>
            <a:ext cx="7726393" cy="923330"/>
          </a:xfrm>
          <a:prstGeom prst="rect">
            <a:avLst/>
          </a:prstGeom>
        </p:spPr>
        <p:txBody>
          <a:bodyPr wrap="square">
            <a:spAutoFit/>
          </a:bodyPr>
          <a:lstStyle/>
          <a:p>
            <a:pPr marL="285750" indent="-285750">
              <a:buFont typeface="Arial" panose="020B0604020202020204" pitchFamily="34" charset="0"/>
              <a:buChar char="•"/>
            </a:pPr>
            <a:r>
              <a:rPr lang="zh-TW" altLang="en-US" dirty="0" smtClean="0"/>
              <a:t>need </a:t>
            </a:r>
            <a:r>
              <a:rPr lang="zh-TW" altLang="en-US" dirty="0"/>
              <a:t>a measure of when mean and sd not significantly fluctuate </a:t>
            </a:r>
            <a:r>
              <a:rPr lang="zh-TW" altLang="en-US" dirty="0" smtClean="0"/>
              <a:t>anymore</a:t>
            </a:r>
            <a:endParaRPr lang="en-US" altLang="zh-TW" dirty="0" smtClean="0"/>
          </a:p>
          <a:p>
            <a:pPr marL="285750" indent="-285750">
              <a:buFont typeface="Arial" panose="020B0604020202020204" pitchFamily="34" charset="0"/>
              <a:buChar char="•"/>
            </a:pPr>
            <a:r>
              <a:rPr lang="zh-TW" altLang="en-US" dirty="0" smtClean="0"/>
              <a:t>calculate </a:t>
            </a:r>
            <a:r>
              <a:rPr lang="zh-TW" altLang="en-US" dirty="0"/>
              <a:t>fluctuation </a:t>
            </a:r>
            <a:r>
              <a:rPr lang="zh-TW" altLang="en-US" dirty="0" smtClean="0"/>
              <a:t>reduction</a:t>
            </a:r>
            <a:endParaRPr lang="en-US" altLang="zh-TW" dirty="0" smtClean="0"/>
          </a:p>
          <a:p>
            <a:pPr marL="285750" indent="-285750">
              <a:buFont typeface="Arial" panose="020B0604020202020204" pitchFamily="34" charset="0"/>
              <a:buChar char="•"/>
            </a:pPr>
            <a:r>
              <a:rPr lang="zh-TW" altLang="en-US" dirty="0" smtClean="0"/>
              <a:t>Error </a:t>
            </a:r>
            <a:r>
              <a:rPr lang="zh-TW" altLang="en-US" dirty="0"/>
              <a:t>margin of 2% of average stand. dev.</a:t>
            </a:r>
          </a:p>
        </p:txBody>
      </p:sp>
      <p:sp>
        <p:nvSpPr>
          <p:cNvPr id="4" name="矩形 3"/>
          <p:cNvSpPr/>
          <p:nvPr/>
        </p:nvSpPr>
        <p:spPr>
          <a:xfrm>
            <a:off x="616552" y="1877819"/>
            <a:ext cx="3564143" cy="400110"/>
          </a:xfrm>
          <a:prstGeom prst="rect">
            <a:avLst/>
          </a:prstGeom>
        </p:spPr>
        <p:txBody>
          <a:bodyPr wrap="square">
            <a:spAutoFit/>
          </a:bodyPr>
          <a:lstStyle/>
          <a:p>
            <a:r>
              <a:rPr lang="en-US" altLang="zh-TW" sz="2000" dirty="0" smtClean="0"/>
              <a:t>Take BAC-&gt;MEI for example:</a:t>
            </a:r>
            <a:endParaRPr lang="zh-TW" altLang="en-US" sz="2000" dirty="0"/>
          </a:p>
        </p:txBody>
      </p:sp>
      <p:pic>
        <p:nvPicPr>
          <p:cNvPr id="5" name="圖片 4"/>
          <p:cNvPicPr>
            <a:picLocks noChangeAspect="1"/>
          </p:cNvPicPr>
          <p:nvPr/>
        </p:nvPicPr>
        <p:blipFill rotWithShape="1">
          <a:blip r:embed="rId2"/>
          <a:srcRect l="53333" t="42469" r="2709" b="1481"/>
          <a:stretch/>
        </p:blipFill>
        <p:spPr>
          <a:xfrm>
            <a:off x="430446" y="2298700"/>
            <a:ext cx="5595497" cy="4013200"/>
          </a:xfrm>
          <a:prstGeom prst="rect">
            <a:avLst/>
          </a:prstGeom>
        </p:spPr>
      </p:pic>
      <p:sp>
        <p:nvSpPr>
          <p:cNvPr id="6" name="文字方塊 5"/>
          <p:cNvSpPr txBox="1"/>
          <p:nvPr/>
        </p:nvSpPr>
        <p:spPr>
          <a:xfrm>
            <a:off x="2733379" y="6311900"/>
            <a:ext cx="989630" cy="369332"/>
          </a:xfrm>
          <a:prstGeom prst="rect">
            <a:avLst/>
          </a:prstGeom>
          <a:noFill/>
        </p:spPr>
        <p:txBody>
          <a:bodyPr wrap="none" rtlCol="0">
            <a:spAutoFit/>
          </a:bodyPr>
          <a:lstStyle/>
          <a:p>
            <a:r>
              <a:rPr lang="en-US" altLang="zh-TW" dirty="0" smtClean="0"/>
              <a:t>Iteration</a:t>
            </a:r>
            <a:endParaRPr lang="zh-TW" altLang="en-US" dirty="0"/>
          </a:p>
        </p:txBody>
      </p:sp>
      <p:sp>
        <p:nvSpPr>
          <p:cNvPr id="7" name="文字方塊 6"/>
          <p:cNvSpPr txBox="1"/>
          <p:nvPr/>
        </p:nvSpPr>
        <p:spPr>
          <a:xfrm rot="16200000">
            <a:off x="-119063" y="3949700"/>
            <a:ext cx="729687" cy="369332"/>
          </a:xfrm>
          <a:prstGeom prst="rect">
            <a:avLst/>
          </a:prstGeom>
          <a:noFill/>
        </p:spPr>
        <p:txBody>
          <a:bodyPr wrap="none" rtlCol="0">
            <a:spAutoFit/>
          </a:bodyPr>
          <a:lstStyle/>
          <a:p>
            <a:r>
              <a:rPr lang="en-US" altLang="zh-TW" dirty="0" smtClean="0"/>
              <a:t>Mean</a:t>
            </a:r>
            <a:endParaRPr lang="zh-TW" altLang="en-US" dirty="0"/>
          </a:p>
        </p:txBody>
      </p:sp>
      <p:pic>
        <p:nvPicPr>
          <p:cNvPr id="8" name="圖片 7"/>
          <p:cNvPicPr>
            <a:picLocks noChangeAspect="1"/>
          </p:cNvPicPr>
          <p:nvPr/>
        </p:nvPicPr>
        <p:blipFill rotWithShape="1">
          <a:blip r:embed="rId3"/>
          <a:srcRect l="53472" t="45556" r="4167" b="1545"/>
          <a:stretch/>
        </p:blipFill>
        <p:spPr>
          <a:xfrm>
            <a:off x="6508542" y="2542620"/>
            <a:ext cx="5365958" cy="3769280"/>
          </a:xfrm>
          <a:prstGeom prst="rect">
            <a:avLst/>
          </a:prstGeom>
        </p:spPr>
      </p:pic>
      <p:sp>
        <p:nvSpPr>
          <p:cNvPr id="9" name="文字方塊 8"/>
          <p:cNvSpPr txBox="1"/>
          <p:nvPr/>
        </p:nvSpPr>
        <p:spPr>
          <a:xfrm>
            <a:off x="9180807" y="6311900"/>
            <a:ext cx="989630" cy="369332"/>
          </a:xfrm>
          <a:prstGeom prst="rect">
            <a:avLst/>
          </a:prstGeom>
          <a:noFill/>
        </p:spPr>
        <p:txBody>
          <a:bodyPr wrap="none" rtlCol="0">
            <a:spAutoFit/>
          </a:bodyPr>
          <a:lstStyle/>
          <a:p>
            <a:r>
              <a:rPr lang="en-US" altLang="zh-TW" dirty="0" smtClean="0"/>
              <a:t>Iteration</a:t>
            </a:r>
            <a:endParaRPr lang="zh-TW" altLang="en-US" dirty="0"/>
          </a:p>
        </p:txBody>
      </p:sp>
      <p:sp>
        <p:nvSpPr>
          <p:cNvPr id="10" name="文字方塊 9"/>
          <p:cNvSpPr txBox="1"/>
          <p:nvPr/>
        </p:nvSpPr>
        <p:spPr>
          <a:xfrm rot="16200000">
            <a:off x="6050676" y="4242593"/>
            <a:ext cx="433132" cy="369332"/>
          </a:xfrm>
          <a:prstGeom prst="rect">
            <a:avLst/>
          </a:prstGeom>
          <a:noFill/>
        </p:spPr>
        <p:txBody>
          <a:bodyPr wrap="none" rtlCol="0">
            <a:spAutoFit/>
          </a:bodyPr>
          <a:lstStyle/>
          <a:p>
            <a:r>
              <a:rPr lang="en-US" altLang="zh-TW" dirty="0" smtClean="0"/>
              <a:t>SD</a:t>
            </a:r>
            <a:endParaRPr lang="zh-TW" altLang="en-US" dirty="0"/>
          </a:p>
        </p:txBody>
      </p:sp>
    </p:spTree>
    <p:extLst>
      <p:ext uri="{BB962C8B-B14F-4D97-AF65-F5344CB8AC3E}">
        <p14:creationId xmlns:p14="http://schemas.microsoft.com/office/powerpoint/2010/main" val="6940106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0479" y="348734"/>
            <a:ext cx="3630802" cy="400110"/>
          </a:xfrm>
          <a:prstGeom prst="rect">
            <a:avLst/>
          </a:prstGeom>
        </p:spPr>
        <p:txBody>
          <a:bodyPr wrap="none">
            <a:spAutoFit/>
          </a:bodyPr>
          <a:lstStyle/>
          <a:p>
            <a:r>
              <a:rPr lang="en-US" altLang="zh-TW" sz="2000" dirty="0"/>
              <a:t>Check coverage</a:t>
            </a:r>
            <a:r>
              <a:rPr lang="zh-TW" altLang="en-US" sz="2000" dirty="0"/>
              <a:t> </a:t>
            </a:r>
            <a:r>
              <a:rPr lang="en-US" altLang="zh-TW" sz="2000" dirty="0"/>
              <a:t>of solution </a:t>
            </a:r>
            <a:r>
              <a:rPr lang="en-US" altLang="zh-TW" sz="2000" dirty="0" smtClean="0"/>
              <a:t>space</a:t>
            </a:r>
            <a:endParaRPr lang="zh-TW" altLang="en-US" sz="2000" dirty="0"/>
          </a:p>
        </p:txBody>
      </p:sp>
      <p:pic>
        <p:nvPicPr>
          <p:cNvPr id="3" name="圖片 2"/>
          <p:cNvPicPr>
            <a:picLocks noChangeAspect="1"/>
          </p:cNvPicPr>
          <p:nvPr/>
        </p:nvPicPr>
        <p:blipFill rotWithShape="1">
          <a:blip r:embed="rId2"/>
          <a:srcRect l="53403" t="20741" r="6319" b="7408"/>
          <a:stretch/>
        </p:blipFill>
        <p:spPr>
          <a:xfrm>
            <a:off x="5453381" y="69362"/>
            <a:ext cx="5295729" cy="5313990"/>
          </a:xfrm>
          <a:prstGeom prst="rect">
            <a:avLst/>
          </a:prstGeom>
        </p:spPr>
      </p:pic>
      <p:pic>
        <p:nvPicPr>
          <p:cNvPr id="4" name="圖片 3"/>
          <p:cNvPicPr>
            <a:picLocks noChangeAspect="1"/>
          </p:cNvPicPr>
          <p:nvPr/>
        </p:nvPicPr>
        <p:blipFill rotWithShape="1">
          <a:blip r:embed="rId3"/>
          <a:srcRect l="53333" t="68765" r="6017" b="11111"/>
          <a:stretch/>
        </p:blipFill>
        <p:spPr>
          <a:xfrm>
            <a:off x="5453381" y="5383352"/>
            <a:ext cx="5295729" cy="1474648"/>
          </a:xfrm>
          <a:prstGeom prst="rect">
            <a:avLst/>
          </a:prstGeom>
        </p:spPr>
      </p:pic>
    </p:spTree>
    <p:extLst>
      <p:ext uri="{BB962C8B-B14F-4D97-AF65-F5344CB8AC3E}">
        <p14:creationId xmlns:p14="http://schemas.microsoft.com/office/powerpoint/2010/main" val="40411740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72614" y="948454"/>
            <a:ext cx="8428486" cy="923330"/>
          </a:xfrm>
          <a:prstGeom prst="rect">
            <a:avLst/>
          </a:prstGeom>
        </p:spPr>
        <p:txBody>
          <a:bodyPr wrap="square">
            <a:spAutoFit/>
          </a:bodyPr>
          <a:lstStyle/>
          <a:p>
            <a:r>
              <a:rPr lang="en-US" altLang="zh-TW" dirty="0" smtClean="0"/>
              <a:t>Test 1:  </a:t>
            </a:r>
          </a:p>
          <a:p>
            <a:r>
              <a:rPr lang="zh-TW" altLang="en-US" dirty="0" smtClean="0"/>
              <a:t>iter</a:t>
            </a:r>
            <a:r>
              <a:rPr lang="zh-TW" altLang="en-US" dirty="0"/>
              <a:t>&lt;</a:t>
            </a:r>
            <a:r>
              <a:rPr lang="zh-TW" altLang="en-US" dirty="0" smtClean="0"/>
              <a:t>-</a:t>
            </a:r>
            <a:r>
              <a:rPr lang="en-US" altLang="zh-TW" dirty="0" smtClean="0"/>
              <a:t>3</a:t>
            </a:r>
            <a:r>
              <a:rPr lang="zh-TW" altLang="en-US" dirty="0" smtClean="0"/>
              <a:t>00</a:t>
            </a:r>
            <a:endParaRPr lang="zh-TW" altLang="en-US" dirty="0"/>
          </a:p>
          <a:p>
            <a:r>
              <a:rPr lang="zh-TW" altLang="en-US" dirty="0"/>
              <a:t>jumpsize&lt;-</a:t>
            </a:r>
            <a:r>
              <a:rPr lang="zh-TW" altLang="en-US" dirty="0" smtClean="0"/>
              <a:t>1000 </a:t>
            </a:r>
            <a:r>
              <a:rPr lang="en-US" altLang="zh-TW" dirty="0" smtClean="0"/>
              <a:t>(actual </a:t>
            </a:r>
            <a:r>
              <a:rPr lang="en-US" altLang="zh-TW" dirty="0" err="1" smtClean="0"/>
              <a:t>jumpsize</a:t>
            </a:r>
            <a:r>
              <a:rPr lang="en-US" altLang="zh-TW" dirty="0" smtClean="0"/>
              <a:t>= (max of range- min of range) /1000 </a:t>
            </a:r>
            <a:endParaRPr lang="zh-TW" altLang="en-US" dirty="0"/>
          </a:p>
        </p:txBody>
      </p:sp>
      <p:pic>
        <p:nvPicPr>
          <p:cNvPr id="5" name="圖片 4"/>
          <p:cNvPicPr>
            <a:picLocks noChangeAspect="1"/>
          </p:cNvPicPr>
          <p:nvPr/>
        </p:nvPicPr>
        <p:blipFill rotWithShape="1">
          <a:blip r:embed="rId2"/>
          <a:srcRect l="10486" t="12346" r="66042" b="45185"/>
          <a:stretch/>
        </p:blipFill>
        <p:spPr>
          <a:xfrm>
            <a:off x="165099" y="2374900"/>
            <a:ext cx="3718590" cy="3784600"/>
          </a:xfrm>
          <a:prstGeom prst="rect">
            <a:avLst/>
          </a:prstGeom>
        </p:spPr>
      </p:pic>
      <p:pic>
        <p:nvPicPr>
          <p:cNvPr id="6" name="圖片 5"/>
          <p:cNvPicPr>
            <a:picLocks noChangeAspect="1"/>
          </p:cNvPicPr>
          <p:nvPr/>
        </p:nvPicPr>
        <p:blipFill rotWithShape="1">
          <a:blip r:embed="rId2"/>
          <a:srcRect l="10486" t="54815" r="66042" b="6667"/>
          <a:stretch/>
        </p:blipFill>
        <p:spPr>
          <a:xfrm>
            <a:off x="4064000" y="2726956"/>
            <a:ext cx="3718589" cy="3432544"/>
          </a:xfrm>
          <a:prstGeom prst="rect">
            <a:avLst/>
          </a:prstGeom>
        </p:spPr>
      </p:pic>
      <p:pic>
        <p:nvPicPr>
          <p:cNvPr id="7" name="圖片 6"/>
          <p:cNvPicPr>
            <a:picLocks noChangeAspect="1"/>
          </p:cNvPicPr>
          <p:nvPr/>
        </p:nvPicPr>
        <p:blipFill rotWithShape="1">
          <a:blip r:embed="rId3"/>
          <a:srcRect l="10347" t="63580" r="65833" b="9013"/>
          <a:stretch/>
        </p:blipFill>
        <p:spPr>
          <a:xfrm>
            <a:off x="7962900" y="2726956"/>
            <a:ext cx="3773598" cy="2442387"/>
          </a:xfrm>
          <a:prstGeom prst="rect">
            <a:avLst/>
          </a:prstGeom>
        </p:spPr>
      </p:pic>
    </p:spTree>
    <p:extLst>
      <p:ext uri="{BB962C8B-B14F-4D97-AF65-F5344CB8AC3E}">
        <p14:creationId xmlns:p14="http://schemas.microsoft.com/office/powerpoint/2010/main" val="42666519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2853" y="276847"/>
            <a:ext cx="1921808" cy="461665"/>
          </a:xfrm>
          <a:prstGeom prst="rect">
            <a:avLst/>
          </a:prstGeom>
        </p:spPr>
        <p:txBody>
          <a:bodyPr wrap="none">
            <a:spAutoFit/>
          </a:bodyPr>
          <a:lstStyle/>
          <a:p>
            <a:r>
              <a:rPr lang="en-US" altLang="zh-TW" sz="2400" dirty="0" smtClean="0"/>
              <a:t>Converge </a:t>
            </a:r>
            <a:r>
              <a:rPr lang="en-US" altLang="zh-TW" sz="2400" dirty="0"/>
              <a:t>plot</a:t>
            </a:r>
            <a:endParaRPr lang="zh-TW" altLang="en-US" sz="2400" dirty="0"/>
          </a:p>
        </p:txBody>
      </p:sp>
      <p:sp>
        <p:nvSpPr>
          <p:cNvPr id="3" name="矩形 2"/>
          <p:cNvSpPr/>
          <p:nvPr/>
        </p:nvSpPr>
        <p:spPr>
          <a:xfrm>
            <a:off x="222853" y="827508"/>
            <a:ext cx="7726393" cy="923330"/>
          </a:xfrm>
          <a:prstGeom prst="rect">
            <a:avLst/>
          </a:prstGeom>
        </p:spPr>
        <p:txBody>
          <a:bodyPr wrap="square">
            <a:spAutoFit/>
          </a:bodyPr>
          <a:lstStyle/>
          <a:p>
            <a:pPr marL="285750" indent="-285750">
              <a:buFont typeface="Arial" panose="020B0604020202020204" pitchFamily="34" charset="0"/>
              <a:buChar char="•"/>
            </a:pPr>
            <a:r>
              <a:rPr lang="zh-TW" altLang="en-US" dirty="0" smtClean="0"/>
              <a:t>need </a:t>
            </a:r>
            <a:r>
              <a:rPr lang="zh-TW" altLang="en-US" dirty="0"/>
              <a:t>a measure of when mean and sd not significantly fluctuate </a:t>
            </a:r>
            <a:r>
              <a:rPr lang="zh-TW" altLang="en-US" dirty="0" smtClean="0"/>
              <a:t>anymore</a:t>
            </a:r>
            <a:endParaRPr lang="en-US" altLang="zh-TW" dirty="0" smtClean="0"/>
          </a:p>
          <a:p>
            <a:pPr marL="285750" indent="-285750">
              <a:buFont typeface="Arial" panose="020B0604020202020204" pitchFamily="34" charset="0"/>
              <a:buChar char="•"/>
            </a:pPr>
            <a:r>
              <a:rPr lang="zh-TW" altLang="en-US" dirty="0" smtClean="0"/>
              <a:t>calculate </a:t>
            </a:r>
            <a:r>
              <a:rPr lang="zh-TW" altLang="en-US" dirty="0"/>
              <a:t>fluctuation </a:t>
            </a:r>
            <a:r>
              <a:rPr lang="zh-TW" altLang="en-US" dirty="0" smtClean="0"/>
              <a:t>reduction</a:t>
            </a:r>
            <a:endParaRPr lang="en-US" altLang="zh-TW" dirty="0" smtClean="0"/>
          </a:p>
          <a:p>
            <a:pPr marL="285750" indent="-285750">
              <a:buFont typeface="Arial" panose="020B0604020202020204" pitchFamily="34" charset="0"/>
              <a:buChar char="•"/>
            </a:pPr>
            <a:r>
              <a:rPr lang="zh-TW" altLang="en-US" dirty="0" smtClean="0"/>
              <a:t>Error </a:t>
            </a:r>
            <a:r>
              <a:rPr lang="zh-TW" altLang="en-US" dirty="0"/>
              <a:t>margin of 2% of average stand. dev.</a:t>
            </a:r>
          </a:p>
        </p:txBody>
      </p:sp>
      <p:sp>
        <p:nvSpPr>
          <p:cNvPr id="4" name="矩形 3"/>
          <p:cNvSpPr/>
          <p:nvPr/>
        </p:nvSpPr>
        <p:spPr>
          <a:xfrm>
            <a:off x="616552" y="1877819"/>
            <a:ext cx="3564143" cy="400110"/>
          </a:xfrm>
          <a:prstGeom prst="rect">
            <a:avLst/>
          </a:prstGeom>
        </p:spPr>
        <p:txBody>
          <a:bodyPr wrap="square">
            <a:spAutoFit/>
          </a:bodyPr>
          <a:lstStyle/>
          <a:p>
            <a:r>
              <a:rPr lang="en-US" altLang="zh-TW" sz="2000" dirty="0" smtClean="0"/>
              <a:t>Take BAC-&gt;MEI for example:</a:t>
            </a:r>
            <a:endParaRPr lang="zh-TW" altLang="en-US" sz="2000" dirty="0"/>
          </a:p>
        </p:txBody>
      </p:sp>
      <p:pic>
        <p:nvPicPr>
          <p:cNvPr id="5" name="圖片 4"/>
          <p:cNvPicPr>
            <a:picLocks noChangeAspect="1"/>
          </p:cNvPicPr>
          <p:nvPr/>
        </p:nvPicPr>
        <p:blipFill rotWithShape="1">
          <a:blip r:embed="rId2"/>
          <a:srcRect l="53472" t="41852" r="2083" b="1358"/>
          <a:stretch/>
        </p:blipFill>
        <p:spPr>
          <a:xfrm>
            <a:off x="430447" y="2175865"/>
            <a:ext cx="5965899" cy="4287990"/>
          </a:xfrm>
          <a:prstGeom prst="rect">
            <a:avLst/>
          </a:prstGeom>
        </p:spPr>
      </p:pic>
      <p:sp>
        <p:nvSpPr>
          <p:cNvPr id="6" name="文字方塊 5"/>
          <p:cNvSpPr txBox="1"/>
          <p:nvPr/>
        </p:nvSpPr>
        <p:spPr>
          <a:xfrm>
            <a:off x="2918581" y="6443491"/>
            <a:ext cx="989630" cy="369332"/>
          </a:xfrm>
          <a:prstGeom prst="rect">
            <a:avLst/>
          </a:prstGeom>
          <a:noFill/>
        </p:spPr>
        <p:txBody>
          <a:bodyPr wrap="none" rtlCol="0">
            <a:spAutoFit/>
          </a:bodyPr>
          <a:lstStyle/>
          <a:p>
            <a:r>
              <a:rPr lang="en-US" altLang="zh-TW" dirty="0" smtClean="0"/>
              <a:t>Iteration</a:t>
            </a:r>
            <a:endParaRPr lang="zh-TW" altLang="en-US" dirty="0"/>
          </a:p>
        </p:txBody>
      </p:sp>
      <p:sp>
        <p:nvSpPr>
          <p:cNvPr id="7" name="文字方塊 6"/>
          <p:cNvSpPr txBox="1"/>
          <p:nvPr/>
        </p:nvSpPr>
        <p:spPr>
          <a:xfrm rot="16200000">
            <a:off x="-119063" y="3949700"/>
            <a:ext cx="729687" cy="369332"/>
          </a:xfrm>
          <a:prstGeom prst="rect">
            <a:avLst/>
          </a:prstGeom>
          <a:noFill/>
        </p:spPr>
        <p:txBody>
          <a:bodyPr wrap="none" rtlCol="0">
            <a:spAutoFit/>
          </a:bodyPr>
          <a:lstStyle/>
          <a:p>
            <a:r>
              <a:rPr lang="en-US" altLang="zh-TW" dirty="0" smtClean="0"/>
              <a:t>Mean</a:t>
            </a:r>
            <a:endParaRPr lang="zh-TW" altLang="en-US" dirty="0"/>
          </a:p>
        </p:txBody>
      </p:sp>
      <p:pic>
        <p:nvPicPr>
          <p:cNvPr id="8" name="圖片 7"/>
          <p:cNvPicPr>
            <a:picLocks noChangeAspect="1"/>
          </p:cNvPicPr>
          <p:nvPr/>
        </p:nvPicPr>
        <p:blipFill rotWithShape="1">
          <a:blip r:embed="rId3"/>
          <a:srcRect l="53333" t="43457" r="3125" b="1481"/>
          <a:stretch/>
        </p:blipFill>
        <p:spPr>
          <a:xfrm>
            <a:off x="6273800" y="2155501"/>
            <a:ext cx="6028183" cy="4287990"/>
          </a:xfrm>
          <a:prstGeom prst="rect">
            <a:avLst/>
          </a:prstGeom>
        </p:spPr>
      </p:pic>
      <p:sp>
        <p:nvSpPr>
          <p:cNvPr id="9" name="文字方塊 8"/>
          <p:cNvSpPr txBox="1"/>
          <p:nvPr/>
        </p:nvSpPr>
        <p:spPr>
          <a:xfrm>
            <a:off x="9180807" y="6311900"/>
            <a:ext cx="989630" cy="369332"/>
          </a:xfrm>
          <a:prstGeom prst="rect">
            <a:avLst/>
          </a:prstGeom>
          <a:noFill/>
        </p:spPr>
        <p:txBody>
          <a:bodyPr wrap="none" rtlCol="0">
            <a:spAutoFit/>
          </a:bodyPr>
          <a:lstStyle/>
          <a:p>
            <a:r>
              <a:rPr lang="en-US" altLang="zh-TW" dirty="0" smtClean="0"/>
              <a:t>Iteration</a:t>
            </a:r>
            <a:endParaRPr lang="zh-TW" altLang="en-US" dirty="0"/>
          </a:p>
        </p:txBody>
      </p:sp>
      <p:sp>
        <p:nvSpPr>
          <p:cNvPr id="10" name="文字方塊 9"/>
          <p:cNvSpPr txBox="1"/>
          <p:nvPr/>
        </p:nvSpPr>
        <p:spPr>
          <a:xfrm rot="16200000">
            <a:off x="6050676" y="4242593"/>
            <a:ext cx="433132" cy="369332"/>
          </a:xfrm>
          <a:prstGeom prst="rect">
            <a:avLst/>
          </a:prstGeom>
          <a:noFill/>
        </p:spPr>
        <p:txBody>
          <a:bodyPr wrap="none" rtlCol="0">
            <a:spAutoFit/>
          </a:bodyPr>
          <a:lstStyle/>
          <a:p>
            <a:r>
              <a:rPr lang="en-US" altLang="zh-TW" dirty="0" smtClean="0"/>
              <a:t>SD</a:t>
            </a:r>
            <a:endParaRPr lang="zh-TW" altLang="en-US" dirty="0"/>
          </a:p>
        </p:txBody>
      </p:sp>
      <p:sp>
        <p:nvSpPr>
          <p:cNvPr id="11" name="矩形 10"/>
          <p:cNvSpPr/>
          <p:nvPr/>
        </p:nvSpPr>
        <p:spPr>
          <a:xfrm>
            <a:off x="7949246" y="1352664"/>
            <a:ext cx="3569654" cy="646331"/>
          </a:xfrm>
          <a:prstGeom prst="rect">
            <a:avLst/>
          </a:prstGeom>
        </p:spPr>
        <p:txBody>
          <a:bodyPr wrap="square">
            <a:spAutoFit/>
          </a:bodyPr>
          <a:lstStyle/>
          <a:p>
            <a:r>
              <a:rPr lang="zh-TW" altLang="en-US" dirty="0" smtClean="0"/>
              <a:t> </a:t>
            </a:r>
            <a:r>
              <a:rPr lang="zh-TW" altLang="en-US" dirty="0"/>
              <a:t>Mean percentage covered </a:t>
            </a:r>
            <a:r>
              <a:rPr lang="zh-TW" altLang="en-US" dirty="0" smtClean="0"/>
              <a:t>range</a:t>
            </a:r>
            <a:endParaRPr lang="en-US" altLang="zh-TW" dirty="0" smtClean="0"/>
          </a:p>
          <a:p>
            <a:r>
              <a:rPr lang="zh-TW" altLang="en-US" dirty="0" smtClean="0"/>
              <a:t> [</a:t>
            </a:r>
            <a:r>
              <a:rPr lang="zh-TW" altLang="en-US" dirty="0"/>
              <a:t>1] 23.9333</a:t>
            </a:r>
          </a:p>
        </p:txBody>
      </p:sp>
    </p:spTree>
    <p:extLst>
      <p:ext uri="{BB962C8B-B14F-4D97-AF65-F5344CB8AC3E}">
        <p14:creationId xmlns:p14="http://schemas.microsoft.com/office/powerpoint/2010/main" val="29666182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0479" y="348734"/>
            <a:ext cx="6782178" cy="400110"/>
          </a:xfrm>
          <a:prstGeom prst="rect">
            <a:avLst/>
          </a:prstGeom>
        </p:spPr>
        <p:txBody>
          <a:bodyPr wrap="none">
            <a:spAutoFit/>
          </a:bodyPr>
          <a:lstStyle/>
          <a:p>
            <a:r>
              <a:rPr lang="en-US" altLang="zh-TW" sz="2000" dirty="0" smtClean="0"/>
              <a:t>Compare parsimonious, likelihood result and Rowe et al. (2008)</a:t>
            </a:r>
            <a:endParaRPr lang="zh-TW" altLang="en-US" sz="2000" dirty="0"/>
          </a:p>
        </p:txBody>
      </p:sp>
      <p:pic>
        <p:nvPicPr>
          <p:cNvPr id="8" name="圖片 7"/>
          <p:cNvPicPr>
            <a:picLocks noChangeAspect="1"/>
          </p:cNvPicPr>
          <p:nvPr/>
        </p:nvPicPr>
        <p:blipFill rotWithShape="1">
          <a:blip r:embed="rId2"/>
          <a:srcRect l="22986" t="39754" r="49792" b="13579"/>
          <a:stretch/>
        </p:blipFill>
        <p:spPr>
          <a:xfrm>
            <a:off x="7531100" y="533809"/>
            <a:ext cx="4216400" cy="4065814"/>
          </a:xfrm>
          <a:prstGeom prst="rect">
            <a:avLst/>
          </a:prstGeom>
        </p:spPr>
      </p:pic>
      <p:pic>
        <p:nvPicPr>
          <p:cNvPr id="9" name="圖片 8"/>
          <p:cNvPicPr>
            <a:picLocks noChangeAspect="1"/>
          </p:cNvPicPr>
          <p:nvPr/>
        </p:nvPicPr>
        <p:blipFill rotWithShape="1">
          <a:blip r:embed="rId3"/>
          <a:srcRect l="52847" t="16667" r="4583" b="16419"/>
          <a:stretch/>
        </p:blipFill>
        <p:spPr>
          <a:xfrm>
            <a:off x="482600" y="832241"/>
            <a:ext cx="6560057" cy="5800246"/>
          </a:xfrm>
          <a:prstGeom prst="rect">
            <a:avLst/>
          </a:prstGeom>
        </p:spPr>
      </p:pic>
      <p:sp>
        <p:nvSpPr>
          <p:cNvPr id="10" name="文字方塊 9"/>
          <p:cNvSpPr txBox="1"/>
          <p:nvPr/>
        </p:nvSpPr>
        <p:spPr>
          <a:xfrm>
            <a:off x="3340100" y="6488668"/>
            <a:ext cx="1842877" cy="369332"/>
          </a:xfrm>
          <a:prstGeom prst="rect">
            <a:avLst/>
          </a:prstGeom>
          <a:noFill/>
        </p:spPr>
        <p:txBody>
          <a:bodyPr wrap="none" rtlCol="0">
            <a:spAutoFit/>
          </a:bodyPr>
          <a:lstStyle/>
          <a:p>
            <a:r>
              <a:rPr lang="en-US" altLang="zh-TW" dirty="0" smtClean="0"/>
              <a:t>Flow (</a:t>
            </a:r>
            <a:r>
              <a:rPr lang="en-US" altLang="zh-TW" dirty="0" err="1" smtClean="0"/>
              <a:t>mgC</a:t>
            </a:r>
            <a:r>
              <a:rPr lang="en-US" altLang="zh-TW" dirty="0" smtClean="0"/>
              <a:t>/m2/d)</a:t>
            </a:r>
            <a:endParaRPr lang="zh-TW" altLang="en-US" dirty="0"/>
          </a:p>
        </p:txBody>
      </p:sp>
      <p:pic>
        <p:nvPicPr>
          <p:cNvPr id="11" name="圖片 10"/>
          <p:cNvPicPr>
            <a:picLocks noChangeAspect="1"/>
          </p:cNvPicPr>
          <p:nvPr/>
        </p:nvPicPr>
        <p:blipFill rotWithShape="1">
          <a:blip r:embed="rId4"/>
          <a:srcRect l="52291" t="41481" r="14167" b="41759"/>
          <a:stretch/>
        </p:blipFill>
        <p:spPr>
          <a:xfrm>
            <a:off x="7042657" y="4683020"/>
            <a:ext cx="4912302" cy="1380702"/>
          </a:xfrm>
          <a:prstGeom prst="rect">
            <a:avLst/>
          </a:prstGeom>
        </p:spPr>
      </p:pic>
      <p:cxnSp>
        <p:nvCxnSpPr>
          <p:cNvPr id="13" name="直線接點 12"/>
          <p:cNvCxnSpPr/>
          <p:nvPr/>
        </p:nvCxnSpPr>
        <p:spPr>
          <a:xfrm flipV="1">
            <a:off x="8509000" y="5638800"/>
            <a:ext cx="3445959" cy="254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05268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698500" y="622300"/>
            <a:ext cx="10960100" cy="3046988"/>
          </a:xfrm>
          <a:prstGeom prst="rect">
            <a:avLst/>
          </a:prstGeom>
          <a:noFill/>
        </p:spPr>
        <p:txBody>
          <a:bodyPr wrap="square" rtlCol="0">
            <a:spAutoFit/>
          </a:bodyPr>
          <a:lstStyle/>
          <a:p>
            <a:r>
              <a:rPr lang="en-US" altLang="zh-TW" sz="2400" dirty="0" smtClean="0"/>
              <a:t>Problem:</a:t>
            </a:r>
          </a:p>
          <a:p>
            <a:pPr marL="342900" indent="-342900">
              <a:buFont typeface="Arial" panose="020B0604020202020204" pitchFamily="34" charset="0"/>
              <a:buChar char="•"/>
            </a:pPr>
            <a:r>
              <a:rPr lang="en-US" altLang="zh-TW" sz="2400" dirty="0" smtClean="0"/>
              <a:t>In this trial, I directly used calculated respiration rate and did not use physiological constraints</a:t>
            </a:r>
            <a:r>
              <a:rPr lang="en-US" altLang="zh-TW" sz="2400" dirty="0"/>
              <a:t> </a:t>
            </a:r>
            <a:r>
              <a:rPr lang="en-US" altLang="zh-TW" sz="2400" dirty="0" smtClean="0"/>
              <a:t>from references (because of contradictory) so the values of flow rate were quite large</a:t>
            </a:r>
          </a:p>
          <a:p>
            <a:pPr marL="914400" lvl="1" indent="-457200">
              <a:buFont typeface="+mj-lt"/>
              <a:buAutoNum type="arabicPeriod"/>
            </a:pPr>
            <a:r>
              <a:rPr lang="en-US" altLang="zh-TW" sz="2400" dirty="0" smtClean="0"/>
              <a:t>Fix inequalities: assum</a:t>
            </a:r>
            <a:r>
              <a:rPr lang="en-US" altLang="zh-TW" sz="2400" dirty="0"/>
              <a:t>e</a:t>
            </a:r>
            <a:r>
              <a:rPr lang="en-US" altLang="zh-TW" sz="2400" dirty="0" smtClean="0"/>
              <a:t> growth efficiency as 10% (Rowe et al. 2008)</a:t>
            </a:r>
          </a:p>
          <a:p>
            <a:pPr marL="914400" lvl="1" indent="-457200">
              <a:buFont typeface="+mj-lt"/>
              <a:buAutoNum type="arabicPeriod"/>
            </a:pPr>
            <a:r>
              <a:rPr lang="en-US" altLang="zh-TW" sz="2400" dirty="0" smtClean="0"/>
              <a:t>Do not use calculated  </a:t>
            </a:r>
            <a:r>
              <a:rPr lang="en-US" altLang="zh-TW" sz="2400" dirty="0"/>
              <a:t>respiration </a:t>
            </a:r>
            <a:r>
              <a:rPr lang="en-US" altLang="zh-TW" sz="2400" dirty="0" smtClean="0"/>
              <a:t>rate</a:t>
            </a:r>
            <a:r>
              <a:rPr lang="zh-TW" altLang="en-US" sz="2400" dirty="0" smtClean="0"/>
              <a:t> </a:t>
            </a:r>
            <a:r>
              <a:rPr lang="en-US" altLang="zh-TW" sz="2400" dirty="0" smtClean="0"/>
              <a:t>and use </a:t>
            </a:r>
            <a:r>
              <a:rPr lang="en-US" altLang="zh-TW" sz="2400" dirty="0"/>
              <a:t>physiological constraints from </a:t>
            </a:r>
            <a:r>
              <a:rPr lang="en-US" altLang="zh-TW" sz="2400" dirty="0" smtClean="0"/>
              <a:t>references</a:t>
            </a:r>
          </a:p>
          <a:p>
            <a:pPr marL="1257300" lvl="2" indent="-342900">
              <a:buFont typeface="Arial" panose="020B0604020202020204" pitchFamily="34" charset="0"/>
              <a:buChar char="•"/>
            </a:pPr>
            <a:r>
              <a:rPr lang="en-US" altLang="zh-TW" sz="2400" dirty="0" smtClean="0"/>
              <a:t>Including respiration rate</a:t>
            </a:r>
            <a:endParaRPr lang="zh-TW" altLang="en-US" sz="2400" dirty="0"/>
          </a:p>
        </p:txBody>
      </p:sp>
    </p:spTree>
    <p:extLst>
      <p:ext uri="{BB962C8B-B14F-4D97-AF65-F5344CB8AC3E}">
        <p14:creationId xmlns:p14="http://schemas.microsoft.com/office/powerpoint/2010/main" val="12945859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594911" y="572878"/>
            <a:ext cx="950068" cy="523220"/>
          </a:xfrm>
          <a:prstGeom prst="rect">
            <a:avLst/>
          </a:prstGeom>
          <a:noFill/>
        </p:spPr>
        <p:txBody>
          <a:bodyPr wrap="none" rtlCol="0">
            <a:spAutoFit/>
          </a:bodyPr>
          <a:lstStyle/>
          <a:p>
            <a:r>
              <a:rPr lang="en-US" altLang="zh-TW" sz="2800" dirty="0" err="1" smtClean="0"/>
              <a:t>Gx≧h</a:t>
            </a:r>
            <a:endParaRPr lang="zh-TW" altLang="en-US" sz="2800" dirty="0"/>
          </a:p>
        </p:txBody>
      </p:sp>
      <p:sp>
        <p:nvSpPr>
          <p:cNvPr id="76" name="矩形 75"/>
          <p:cNvSpPr/>
          <p:nvPr/>
        </p:nvSpPr>
        <p:spPr>
          <a:xfrm>
            <a:off x="594911" y="1292315"/>
            <a:ext cx="1625766" cy="369332"/>
          </a:xfrm>
          <a:prstGeom prst="rect">
            <a:avLst/>
          </a:prstGeom>
        </p:spPr>
        <p:txBody>
          <a:bodyPr wrap="none">
            <a:spAutoFit/>
          </a:bodyPr>
          <a:lstStyle/>
          <a:p>
            <a:r>
              <a:rPr lang="en-US" altLang="zh-TW" dirty="0"/>
              <a:t>respiration rate</a:t>
            </a:r>
            <a:endParaRPr lang="zh-TW" altLang="en-US" dirty="0"/>
          </a:p>
        </p:txBody>
      </p:sp>
      <p:graphicFrame>
        <p:nvGraphicFramePr>
          <p:cNvPr id="79" name="表格 78"/>
          <p:cNvGraphicFramePr>
            <a:graphicFrameLocks noGrp="1"/>
          </p:cNvGraphicFramePr>
          <p:nvPr>
            <p:extLst>
              <p:ext uri="{D42A27DB-BD31-4B8C-83A1-F6EECF244321}">
                <p14:modId xmlns:p14="http://schemas.microsoft.com/office/powerpoint/2010/main" val="2579822194"/>
              </p:ext>
            </p:extLst>
          </p:nvPr>
        </p:nvGraphicFramePr>
        <p:xfrm>
          <a:off x="2499146" y="357750"/>
          <a:ext cx="10363199" cy="5522344"/>
        </p:xfrm>
        <a:graphic>
          <a:graphicData uri="http://schemas.openxmlformats.org/drawingml/2006/table">
            <a:tbl>
              <a:tblPr firstRow="1" bandRow="1">
                <a:tableStyleId>{5C22544A-7EE6-4342-B048-85BDC9FD1C3A}</a:tableStyleId>
              </a:tblPr>
              <a:tblGrid>
                <a:gridCol w="2629171">
                  <a:extLst>
                    <a:ext uri="{9D8B030D-6E8A-4147-A177-3AD203B41FA5}">
                      <a16:colId xmlns:a16="http://schemas.microsoft.com/office/drawing/2014/main" val="2094532191"/>
                    </a:ext>
                  </a:extLst>
                </a:gridCol>
                <a:gridCol w="4559028">
                  <a:extLst>
                    <a:ext uri="{9D8B030D-6E8A-4147-A177-3AD203B41FA5}">
                      <a16:colId xmlns:a16="http://schemas.microsoft.com/office/drawing/2014/main" val="1918441502"/>
                    </a:ext>
                  </a:extLst>
                </a:gridCol>
                <a:gridCol w="709360">
                  <a:extLst>
                    <a:ext uri="{9D8B030D-6E8A-4147-A177-3AD203B41FA5}">
                      <a16:colId xmlns:a16="http://schemas.microsoft.com/office/drawing/2014/main" val="2303108328"/>
                    </a:ext>
                  </a:extLst>
                </a:gridCol>
                <a:gridCol w="2465640">
                  <a:extLst>
                    <a:ext uri="{9D8B030D-6E8A-4147-A177-3AD203B41FA5}">
                      <a16:colId xmlns:a16="http://schemas.microsoft.com/office/drawing/2014/main" val="408212330"/>
                    </a:ext>
                  </a:extLst>
                </a:gridCol>
              </a:tblGrid>
              <a:tr h="3433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err="1" smtClean="0"/>
                        <a:t>Benthopelagic</a:t>
                      </a:r>
                      <a:r>
                        <a:rPr lang="en-US" altLang="zh-TW" dirty="0" smtClean="0"/>
                        <a:t> fish</a:t>
                      </a:r>
                    </a:p>
                  </a:txBody>
                  <a:tcPr/>
                </a:tc>
                <a:tc>
                  <a:txBody>
                    <a:bodyPr/>
                    <a:lstStyle/>
                    <a:p>
                      <a:r>
                        <a:rPr lang="en-US" altLang="zh-TW" dirty="0" smtClean="0"/>
                        <a:t>Respiration(ml</a:t>
                      </a:r>
                      <a:r>
                        <a:rPr lang="en-US" altLang="zh-TW" baseline="0" dirty="0" smtClean="0"/>
                        <a:t> O2/</a:t>
                      </a:r>
                      <a:r>
                        <a:rPr lang="en-US" altLang="zh-TW" baseline="0" dirty="0" err="1" smtClean="0"/>
                        <a:t>hr</a:t>
                      </a:r>
                      <a:r>
                        <a:rPr lang="en-US" altLang="zh-TW" baseline="0" dirty="0" smtClean="0"/>
                        <a:t>)/per kg wet weight</a:t>
                      </a:r>
                      <a:endParaRPr lang="zh-TW" altLang="en-US" dirty="0"/>
                    </a:p>
                  </a:txBody>
                  <a:tcPr/>
                </a:tc>
                <a:tc>
                  <a:txBody>
                    <a:bodyPr/>
                    <a:lstStyle/>
                    <a:p>
                      <a:r>
                        <a:rPr lang="en-US" altLang="zh-TW" dirty="0" smtClean="0"/>
                        <a:t>Temp</a:t>
                      </a:r>
                    </a:p>
                  </a:txBody>
                  <a:tcPr/>
                </a:tc>
                <a:tc>
                  <a:txBody>
                    <a:bodyPr/>
                    <a:lstStyle/>
                    <a:p>
                      <a:r>
                        <a:rPr lang="en-US" altLang="zh-TW" dirty="0" smtClean="0"/>
                        <a:t>reference</a:t>
                      </a:r>
                    </a:p>
                  </a:txBody>
                  <a:tcPr/>
                </a:tc>
                <a:extLst>
                  <a:ext uri="{0D108BD9-81ED-4DB2-BD59-A6C34878D82A}">
                    <a16:rowId xmlns:a16="http://schemas.microsoft.com/office/drawing/2014/main" val="2504329794"/>
                  </a:ext>
                </a:extLst>
              </a:tr>
              <a:tr h="42964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i="1" dirty="0" err="1" smtClean="0"/>
                        <a:t>Coryphaenoides</a:t>
                      </a:r>
                      <a:r>
                        <a:rPr lang="en-US" altLang="zh-TW" i="1" dirty="0" smtClean="0"/>
                        <a:t> </a:t>
                      </a:r>
                      <a:r>
                        <a:rPr lang="en-US" altLang="zh-TW" i="1" dirty="0" err="1" smtClean="0"/>
                        <a:t>acrolepis</a:t>
                      </a:r>
                      <a:endParaRPr lang="en-US" altLang="zh-TW" i="1" dirty="0" smtClean="0"/>
                    </a:p>
                  </a:txBody>
                  <a:tcPr/>
                </a:tc>
                <a:tc>
                  <a:txBody>
                    <a:bodyPr/>
                    <a:lstStyle/>
                    <a:p>
                      <a:r>
                        <a:rPr lang="en-US" altLang="zh-TW" dirty="0" smtClean="0"/>
                        <a:t>2.4</a:t>
                      </a:r>
                      <a:endParaRPr lang="zh-TW" altLang="en-US" dirty="0"/>
                    </a:p>
                  </a:txBody>
                  <a:tcPr/>
                </a:tc>
                <a:tc>
                  <a:txBody>
                    <a:bodyPr/>
                    <a:lstStyle/>
                    <a:p>
                      <a:r>
                        <a:rPr lang="en-US" altLang="zh-TW" dirty="0" smtClean="0"/>
                        <a:t>3.5</a:t>
                      </a:r>
                      <a:endParaRPr lang="zh-TW"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Smith and </a:t>
                      </a:r>
                      <a:r>
                        <a:rPr lang="en-US" altLang="zh-TW" dirty="0" err="1" smtClean="0"/>
                        <a:t>Hessler</a:t>
                      </a:r>
                      <a:r>
                        <a:rPr lang="en-US" altLang="zh-TW" dirty="0" smtClean="0"/>
                        <a:t> 1974</a:t>
                      </a:r>
                      <a:endParaRPr lang="zh-TW" altLang="en-US" dirty="0" smtClean="0"/>
                    </a:p>
                  </a:txBody>
                  <a:tcPr/>
                </a:tc>
                <a:extLst>
                  <a:ext uri="{0D108BD9-81ED-4DB2-BD59-A6C34878D82A}">
                    <a16:rowId xmlns:a16="http://schemas.microsoft.com/office/drawing/2014/main" val="55866691"/>
                  </a:ext>
                </a:extLst>
              </a:tr>
              <a:tr h="3433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a:txBody>
                  <a:tcPr/>
                </a:tc>
                <a:tc>
                  <a:txBody>
                    <a:bodyPr/>
                    <a:lstStyle/>
                    <a:p>
                      <a:r>
                        <a:rPr lang="en-US" altLang="zh-TW" dirty="0" smtClean="0"/>
                        <a:t>3.7</a:t>
                      </a:r>
                      <a:endParaRPr lang="zh-TW" altLang="en-US" dirty="0"/>
                    </a:p>
                  </a:txBody>
                  <a:tcPr/>
                </a:tc>
                <a:tc>
                  <a:txBody>
                    <a:bodyPr/>
                    <a:lstStyle/>
                    <a:p>
                      <a:r>
                        <a:rPr lang="en-US" altLang="zh-TW" dirty="0" smtClean="0"/>
                        <a:t>3</a:t>
                      </a:r>
                      <a:endParaRPr lang="zh-TW" altLang="en-US" dirty="0"/>
                    </a:p>
                  </a:txBody>
                  <a:tcPr/>
                </a:tc>
                <a:tc>
                  <a:txBody>
                    <a:bodyPr/>
                    <a:lstStyle/>
                    <a:p>
                      <a:r>
                        <a:rPr lang="en-US" altLang="zh-TW" dirty="0" smtClean="0"/>
                        <a:t>Smith 1978</a:t>
                      </a:r>
                      <a:endParaRPr lang="zh-TW" altLang="en-US" dirty="0"/>
                    </a:p>
                  </a:txBody>
                  <a:tcPr/>
                </a:tc>
                <a:extLst>
                  <a:ext uri="{0D108BD9-81ED-4DB2-BD59-A6C34878D82A}">
                    <a16:rowId xmlns:a16="http://schemas.microsoft.com/office/drawing/2014/main" val="1130959855"/>
                  </a:ext>
                </a:extLst>
              </a:tr>
              <a:tr h="3433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a:txBody>
                  <a:tcPr/>
                </a:tc>
                <a:tc>
                  <a:txBody>
                    <a:bodyPr/>
                    <a:lstStyle/>
                    <a:p>
                      <a:r>
                        <a:rPr lang="en-US" altLang="zh-TW" dirty="0" smtClean="0"/>
                        <a:t>3.1</a:t>
                      </a:r>
                      <a:endParaRPr lang="zh-TW"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t>Smith 1978</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extLst>
                  <a:ext uri="{0D108BD9-81ED-4DB2-BD59-A6C34878D82A}">
                    <a16:rowId xmlns:a16="http://schemas.microsoft.com/office/drawing/2014/main" val="1903136506"/>
                  </a:ext>
                </a:extLst>
              </a:tr>
              <a:tr h="3433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a:txBody>
                  <a:tcPr/>
                </a:tc>
                <a:tc>
                  <a:txBody>
                    <a:bodyPr/>
                    <a:lstStyle/>
                    <a:p>
                      <a:r>
                        <a:rPr lang="en-US" altLang="zh-TW" dirty="0" smtClean="0"/>
                        <a:t>2.7</a:t>
                      </a:r>
                      <a:endParaRPr lang="zh-TW"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Smith 1978</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extLst>
                  <a:ext uri="{0D108BD9-81ED-4DB2-BD59-A6C34878D82A}">
                    <a16:rowId xmlns:a16="http://schemas.microsoft.com/office/drawing/2014/main" val="2686995400"/>
                  </a:ext>
                </a:extLst>
              </a:tr>
              <a:tr h="21666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i="1" dirty="0" smtClean="0"/>
                    </a:p>
                  </a:txBody>
                  <a:tcPr/>
                </a:tc>
                <a:tc>
                  <a:txBody>
                    <a:bodyPr/>
                    <a:lstStyle/>
                    <a:p>
                      <a:r>
                        <a:rPr lang="en-US" altLang="zh-TW" dirty="0" smtClean="0"/>
                        <a:t>Y = </a:t>
                      </a:r>
                      <a:r>
                        <a:rPr lang="en-US" altLang="zh-TW" dirty="0" err="1" smtClean="0"/>
                        <a:t>aW^b</a:t>
                      </a:r>
                      <a:r>
                        <a:rPr lang="en-US" altLang="zh-TW" dirty="0" smtClean="0"/>
                        <a:t>,</a:t>
                      </a:r>
                      <a:r>
                        <a:rPr lang="en-US" altLang="zh-TW" baseline="0" dirty="0" smtClean="0"/>
                        <a:t/>
                      </a:r>
                      <a:br>
                        <a:rPr lang="en-US" altLang="zh-TW" baseline="0" dirty="0" smtClean="0"/>
                      </a:br>
                      <a:r>
                        <a:rPr lang="en-US" altLang="zh-TW" dirty="0" smtClean="0"/>
                        <a:t>Y=respiration,(</a:t>
                      </a:r>
                      <a:r>
                        <a:rPr lang="en-US" altLang="zh-TW" dirty="0" err="1" smtClean="0"/>
                        <a:t>ul</a:t>
                      </a:r>
                      <a:r>
                        <a:rPr lang="en-US" altLang="zh-TW" dirty="0" smtClean="0"/>
                        <a:t> O2/h) and W=wet </a:t>
                      </a:r>
                      <a:r>
                        <a:rPr lang="en-US" altLang="zh-TW" dirty="0" err="1" smtClean="0"/>
                        <a:t>wt</a:t>
                      </a:r>
                      <a:r>
                        <a:rPr lang="en-US" altLang="zh-TW" dirty="0" smtClean="0"/>
                        <a:t> (mg)</a:t>
                      </a:r>
                      <a:endParaRPr lang="zh-TW"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r>
                        <a:rPr lang="en-US" altLang="zh-TW" dirty="0" smtClean="0"/>
                        <a:t>Smith and Laver, 1981</a:t>
                      </a:r>
                      <a:endParaRPr lang="zh-TW" altLang="en-US" dirty="0"/>
                    </a:p>
                  </a:txBody>
                  <a:tcPr/>
                </a:tc>
                <a:extLst>
                  <a:ext uri="{0D108BD9-81ED-4DB2-BD59-A6C34878D82A}">
                    <a16:rowId xmlns:a16="http://schemas.microsoft.com/office/drawing/2014/main" val="2217996544"/>
                  </a:ext>
                </a:extLst>
              </a:tr>
              <a:tr h="35554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i="1" dirty="0" err="1" smtClean="0"/>
                        <a:t>Eptatretus</a:t>
                      </a:r>
                      <a:r>
                        <a:rPr lang="en-US" altLang="zh-TW" i="1" dirty="0" smtClean="0"/>
                        <a:t> </a:t>
                      </a:r>
                      <a:r>
                        <a:rPr lang="en-US" altLang="zh-TW" i="1" dirty="0" err="1" smtClean="0"/>
                        <a:t>deani</a:t>
                      </a:r>
                      <a:endParaRPr lang="zh-TW" altLang="en-US" i="1" dirty="0" smtClean="0"/>
                    </a:p>
                  </a:txBody>
                  <a:tcPr/>
                </a:tc>
                <a:tc>
                  <a:txBody>
                    <a:bodyPr/>
                    <a:lstStyle/>
                    <a:p>
                      <a:r>
                        <a:rPr lang="en-US" altLang="zh-TW" dirty="0" smtClean="0"/>
                        <a:t>2.2</a:t>
                      </a:r>
                      <a:endParaRPr lang="zh-TW" altLang="en-US" dirty="0"/>
                    </a:p>
                  </a:txBody>
                  <a:tcPr/>
                </a:tc>
                <a:tc>
                  <a:txBody>
                    <a:bodyPr/>
                    <a:lstStyle/>
                    <a:p>
                      <a:r>
                        <a:rPr lang="en-US" altLang="zh-TW" dirty="0" smtClean="0"/>
                        <a:t>3.5</a:t>
                      </a:r>
                      <a:endParaRPr lang="zh-TW" altLang="en-US" dirty="0"/>
                    </a:p>
                  </a:txBody>
                  <a:tcPr/>
                </a:tc>
                <a:tc>
                  <a:txBody>
                    <a:bodyPr/>
                    <a:lstStyle/>
                    <a:p>
                      <a:r>
                        <a:rPr lang="en-US" altLang="zh-TW" dirty="0" smtClean="0"/>
                        <a:t>Smith and </a:t>
                      </a:r>
                      <a:r>
                        <a:rPr lang="en-US" altLang="zh-TW" dirty="0" err="1" smtClean="0"/>
                        <a:t>Hessler</a:t>
                      </a:r>
                      <a:r>
                        <a:rPr lang="en-US" altLang="zh-TW" dirty="0" smtClean="0"/>
                        <a:t>, 1974</a:t>
                      </a:r>
                      <a:endParaRPr lang="zh-TW" altLang="en-US" dirty="0"/>
                    </a:p>
                  </a:txBody>
                  <a:tcPr/>
                </a:tc>
                <a:extLst>
                  <a:ext uri="{0D108BD9-81ED-4DB2-BD59-A6C34878D82A}">
                    <a16:rowId xmlns:a16="http://schemas.microsoft.com/office/drawing/2014/main" val="4098581463"/>
                  </a:ext>
                </a:extLst>
              </a:tr>
              <a:tr h="3433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1" dirty="0" err="1" smtClean="0">
                          <a:solidFill>
                            <a:schemeClr val="bg1"/>
                          </a:solidFill>
                        </a:rPr>
                        <a:t>Epibenthic</a:t>
                      </a:r>
                      <a:r>
                        <a:rPr lang="en-US" altLang="zh-TW" b="1" dirty="0" smtClean="0">
                          <a:solidFill>
                            <a:schemeClr val="bg1"/>
                          </a:solidFill>
                        </a:rPr>
                        <a:t> Echinoderms </a:t>
                      </a:r>
                      <a:endParaRPr lang="zh-TW" altLang="en-US" b="1" dirty="0" smtClean="0">
                        <a:solidFill>
                          <a:schemeClr val="bg1"/>
                        </a:solidFill>
                      </a:endParaRPr>
                    </a:p>
                  </a:txBody>
                  <a:tcPr>
                    <a:solidFill>
                      <a:schemeClr val="accent1"/>
                    </a:solidFill>
                  </a:tcPr>
                </a:tc>
                <a:tc>
                  <a:txBody>
                    <a:bodyPr/>
                    <a:lstStyle/>
                    <a:p>
                      <a:r>
                        <a:rPr lang="en-US" altLang="zh-TW" b="1" i="0" dirty="0" smtClean="0">
                          <a:solidFill>
                            <a:schemeClr val="bg1"/>
                          </a:solidFill>
                        </a:rPr>
                        <a:t>Population O2 consumption rate (ulO2/m2/</a:t>
                      </a:r>
                      <a:r>
                        <a:rPr lang="en-US" altLang="zh-TW" b="1" i="0" dirty="0" err="1" smtClean="0">
                          <a:solidFill>
                            <a:schemeClr val="bg1"/>
                          </a:solidFill>
                        </a:rPr>
                        <a:t>hr</a:t>
                      </a:r>
                      <a:r>
                        <a:rPr lang="en-US" altLang="zh-TW" b="1" i="0" dirty="0" smtClean="0">
                          <a:solidFill>
                            <a:schemeClr val="bg1"/>
                          </a:solidFill>
                        </a:rPr>
                        <a:t>)</a:t>
                      </a:r>
                      <a:endParaRPr lang="zh-TW" altLang="en-US" b="1" i="0" dirty="0">
                        <a:solidFill>
                          <a:schemeClr val="bg1"/>
                        </a:solidFill>
                      </a:endParaRPr>
                    </a:p>
                  </a:txBody>
                  <a:tcPr>
                    <a:solidFill>
                      <a:schemeClr val="accent1"/>
                    </a:solidFill>
                  </a:tcPr>
                </a:tc>
                <a:tc>
                  <a:txBody>
                    <a:bodyPr/>
                    <a:lstStyle/>
                    <a:p>
                      <a:endParaRPr lang="zh-TW" altLang="en-US" dirty="0"/>
                    </a:p>
                  </a:txBody>
                  <a:tcPr>
                    <a:solidFill>
                      <a:schemeClr val="accent1"/>
                    </a:solidFill>
                  </a:tcPr>
                </a:tc>
                <a:tc>
                  <a:txBody>
                    <a:bodyPr/>
                    <a:lstStyle/>
                    <a:p>
                      <a:endParaRPr lang="zh-TW" altLang="en-US" dirty="0"/>
                    </a:p>
                  </a:txBody>
                  <a:tcPr>
                    <a:solidFill>
                      <a:schemeClr val="accent1"/>
                    </a:solidFill>
                  </a:tcPr>
                </a:tc>
                <a:extLst>
                  <a:ext uri="{0D108BD9-81ED-4DB2-BD59-A6C34878D82A}">
                    <a16:rowId xmlns:a16="http://schemas.microsoft.com/office/drawing/2014/main" val="3747123973"/>
                  </a:ext>
                </a:extLst>
              </a:tr>
              <a:tr h="3433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i="1" dirty="0" err="1" smtClean="0"/>
                        <a:t>Ophiophthalmus</a:t>
                      </a:r>
                      <a:r>
                        <a:rPr lang="en-US" altLang="zh-TW" i="1" dirty="0" smtClean="0"/>
                        <a:t> </a:t>
                      </a:r>
                      <a:r>
                        <a:rPr lang="en-US" altLang="zh-TW" i="1" dirty="0" err="1" smtClean="0"/>
                        <a:t>normani</a:t>
                      </a:r>
                      <a:endParaRPr lang="zh-TW" altLang="en-US" i="1" dirty="0" smtClean="0"/>
                    </a:p>
                  </a:txBody>
                  <a:tcPr/>
                </a:tc>
                <a:tc>
                  <a:txBody>
                    <a:bodyPr/>
                    <a:lstStyle/>
                    <a:p>
                      <a:r>
                        <a:rPr lang="en-US" altLang="zh-TW" dirty="0" smtClean="0"/>
                        <a:t>1129.28</a:t>
                      </a:r>
                      <a:endParaRPr lang="zh-TW"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smtClean="0">
                          <a:ln>
                            <a:noFill/>
                          </a:ln>
                          <a:solidFill>
                            <a:prstClr val="black"/>
                          </a:solidFill>
                          <a:effectLst/>
                          <a:uLnTx/>
                          <a:uFillTx/>
                          <a:latin typeface="+mn-lt"/>
                          <a:ea typeface="+mn-ea"/>
                          <a:cs typeface="+mn-cs"/>
                        </a:rPr>
                        <a:t>3</a:t>
                      </a:r>
                      <a:endParaRPr kumimoji="0" lang="zh-TW" altLang="en-US" sz="1800" b="0" i="0" u="none" strike="noStrike" kern="1200" cap="none" spc="0" normalizeH="0" baseline="0" noProof="0" dirty="0" smtClean="0">
                        <a:ln>
                          <a:noFill/>
                        </a:ln>
                        <a:solidFill>
                          <a:prstClr val="black"/>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smtClean="0">
                          <a:ln>
                            <a:noFill/>
                          </a:ln>
                          <a:solidFill>
                            <a:prstClr val="black"/>
                          </a:solidFill>
                          <a:effectLst/>
                          <a:uLnTx/>
                          <a:uFillTx/>
                          <a:latin typeface="+mn-lt"/>
                          <a:ea typeface="+mn-ea"/>
                          <a:cs typeface="+mn-cs"/>
                        </a:rPr>
                        <a:t>Smith 1983</a:t>
                      </a:r>
                      <a:endParaRPr kumimoji="0" lang="zh-TW" altLang="en-US" sz="1800" b="0" i="0" u="none" strike="noStrike" kern="1200" cap="none" spc="0" normalizeH="0" baseline="0" noProof="0" dirty="0" smtClean="0">
                        <a:ln>
                          <a:noFill/>
                        </a:ln>
                        <a:solidFill>
                          <a:prstClr val="black"/>
                        </a:solidFill>
                        <a:effectLst/>
                        <a:uLnTx/>
                        <a:uFillTx/>
                        <a:latin typeface="+mn-lt"/>
                        <a:ea typeface="+mn-ea"/>
                        <a:cs typeface="+mn-cs"/>
                      </a:endParaRPr>
                    </a:p>
                  </a:txBody>
                  <a:tcPr/>
                </a:tc>
                <a:extLst>
                  <a:ext uri="{0D108BD9-81ED-4DB2-BD59-A6C34878D82A}">
                    <a16:rowId xmlns:a16="http://schemas.microsoft.com/office/drawing/2014/main" val="3640750899"/>
                  </a:ext>
                </a:extLst>
              </a:tr>
              <a:tr h="3433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i="1" dirty="0" err="1" smtClean="0"/>
                        <a:t>Scotoplanes</a:t>
                      </a:r>
                      <a:r>
                        <a:rPr lang="en-US" altLang="zh-TW" i="1" dirty="0" smtClean="0"/>
                        <a:t> </a:t>
                      </a:r>
                      <a:r>
                        <a:rPr lang="en-US" altLang="zh-TW" i="1" dirty="0" err="1" smtClean="0"/>
                        <a:t>globosa</a:t>
                      </a:r>
                      <a:endParaRPr lang="zh-TW" altLang="en-US" i="1" dirty="0" smtClean="0"/>
                    </a:p>
                  </a:txBody>
                  <a:tcPr/>
                </a:tc>
                <a:tc>
                  <a:txBody>
                    <a:bodyPr/>
                    <a:lstStyle/>
                    <a:p>
                      <a:r>
                        <a:rPr lang="en-US" altLang="zh-TW" dirty="0" smtClean="0"/>
                        <a:t>1.38</a:t>
                      </a:r>
                      <a:endParaRPr lang="zh-TW"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smtClean="0">
                          <a:ln>
                            <a:noFill/>
                          </a:ln>
                          <a:solidFill>
                            <a:prstClr val="black"/>
                          </a:solidFill>
                          <a:effectLst/>
                          <a:uLnTx/>
                          <a:uFillTx/>
                          <a:latin typeface="+mn-lt"/>
                          <a:ea typeface="+mn-ea"/>
                          <a:cs typeface="+mn-cs"/>
                        </a:rPr>
                        <a:t>3</a:t>
                      </a:r>
                      <a:endParaRPr kumimoji="0" lang="zh-TW" altLang="en-US" sz="1800" b="0" i="0" u="none" strike="noStrike" kern="1200" cap="none" spc="0" normalizeH="0" baseline="0" noProof="0" dirty="0" smtClean="0">
                        <a:ln>
                          <a:noFill/>
                        </a:ln>
                        <a:solidFill>
                          <a:prstClr val="black"/>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smtClean="0">
                          <a:ln>
                            <a:noFill/>
                          </a:ln>
                          <a:solidFill>
                            <a:prstClr val="black"/>
                          </a:solidFill>
                          <a:effectLst/>
                          <a:uLnTx/>
                          <a:uFillTx/>
                          <a:latin typeface="+mn-lt"/>
                          <a:ea typeface="+mn-ea"/>
                          <a:cs typeface="+mn-cs"/>
                        </a:rPr>
                        <a:t>Smith 1983</a:t>
                      </a:r>
                      <a:endParaRPr kumimoji="0" lang="zh-TW" altLang="en-US" sz="1800" b="0" i="0" u="none" strike="noStrike" kern="1200" cap="none" spc="0" normalizeH="0" baseline="0" noProof="0" dirty="0" smtClean="0">
                        <a:ln>
                          <a:noFill/>
                        </a:ln>
                        <a:solidFill>
                          <a:prstClr val="black"/>
                        </a:solidFill>
                        <a:effectLst/>
                        <a:uLnTx/>
                        <a:uFillTx/>
                        <a:latin typeface="+mn-lt"/>
                        <a:ea typeface="+mn-ea"/>
                        <a:cs typeface="+mn-cs"/>
                      </a:endParaRPr>
                    </a:p>
                  </a:txBody>
                  <a:tcPr/>
                </a:tc>
                <a:extLst>
                  <a:ext uri="{0D108BD9-81ED-4DB2-BD59-A6C34878D82A}">
                    <a16:rowId xmlns:a16="http://schemas.microsoft.com/office/drawing/2014/main" val="1100258868"/>
                  </a:ext>
                </a:extLst>
              </a:tr>
            </a:tbl>
          </a:graphicData>
        </a:graphic>
      </p:graphicFrame>
      <p:graphicFrame>
        <p:nvGraphicFramePr>
          <p:cNvPr id="81" name="表格 80"/>
          <p:cNvGraphicFramePr>
            <a:graphicFrameLocks noGrp="1"/>
          </p:cNvGraphicFramePr>
          <p:nvPr>
            <p:extLst>
              <p:ext uri="{D42A27DB-BD31-4B8C-83A1-F6EECF244321}">
                <p14:modId xmlns:p14="http://schemas.microsoft.com/office/powerpoint/2010/main" val="2005510212"/>
              </p:ext>
            </p:extLst>
          </p:nvPr>
        </p:nvGraphicFramePr>
        <p:xfrm>
          <a:off x="5200698" y="2860130"/>
          <a:ext cx="3594100" cy="1463040"/>
        </p:xfrm>
        <a:graphic>
          <a:graphicData uri="http://schemas.openxmlformats.org/drawingml/2006/table">
            <a:tbl>
              <a:tblPr firstRow="1" bandRow="1">
                <a:tableStyleId>{5C22544A-7EE6-4342-B048-85BDC9FD1C3A}</a:tableStyleId>
              </a:tblPr>
              <a:tblGrid>
                <a:gridCol w="2019300">
                  <a:extLst>
                    <a:ext uri="{9D8B030D-6E8A-4147-A177-3AD203B41FA5}">
                      <a16:colId xmlns:a16="http://schemas.microsoft.com/office/drawing/2014/main" val="2884407151"/>
                    </a:ext>
                  </a:extLst>
                </a:gridCol>
                <a:gridCol w="832412">
                  <a:extLst>
                    <a:ext uri="{9D8B030D-6E8A-4147-A177-3AD203B41FA5}">
                      <a16:colId xmlns:a16="http://schemas.microsoft.com/office/drawing/2014/main" val="4119927239"/>
                    </a:ext>
                  </a:extLst>
                </a:gridCol>
                <a:gridCol w="742388">
                  <a:extLst>
                    <a:ext uri="{9D8B030D-6E8A-4147-A177-3AD203B41FA5}">
                      <a16:colId xmlns:a16="http://schemas.microsoft.com/office/drawing/2014/main" val="4174890297"/>
                    </a:ext>
                  </a:extLst>
                </a:gridCol>
              </a:tblGrid>
              <a:tr h="340102">
                <a:tc>
                  <a:txBody>
                    <a:bodyPr/>
                    <a:lstStyle/>
                    <a:p>
                      <a:r>
                        <a:rPr lang="en-US" altLang="zh-TW" dirty="0" smtClean="0"/>
                        <a:t>Phase</a:t>
                      </a:r>
                      <a:endParaRPr lang="zh-TW" altLang="en-US" dirty="0"/>
                    </a:p>
                  </a:txBody>
                  <a:tcPr/>
                </a:tc>
                <a:tc>
                  <a:txBody>
                    <a:bodyPr/>
                    <a:lstStyle/>
                    <a:p>
                      <a:r>
                        <a:rPr lang="en-US" altLang="zh-TW" dirty="0" smtClean="0"/>
                        <a:t>a</a:t>
                      </a:r>
                      <a:endParaRPr lang="zh-TW" altLang="en-US" dirty="0"/>
                    </a:p>
                  </a:txBody>
                  <a:tcPr/>
                </a:tc>
                <a:tc>
                  <a:txBody>
                    <a:bodyPr/>
                    <a:lstStyle/>
                    <a:p>
                      <a:r>
                        <a:rPr lang="en-US" altLang="zh-TW" dirty="0" smtClean="0"/>
                        <a:t>b</a:t>
                      </a:r>
                      <a:endParaRPr lang="zh-TW" altLang="en-US" dirty="0"/>
                    </a:p>
                  </a:txBody>
                  <a:tcPr/>
                </a:tc>
                <a:extLst>
                  <a:ext uri="{0D108BD9-81ED-4DB2-BD59-A6C34878D82A}">
                    <a16:rowId xmlns:a16="http://schemas.microsoft.com/office/drawing/2014/main" val="2415898033"/>
                  </a:ext>
                </a:extLst>
              </a:tr>
              <a:tr h="364423">
                <a:tc>
                  <a:txBody>
                    <a:bodyPr/>
                    <a:lstStyle/>
                    <a:p>
                      <a:r>
                        <a:rPr lang="en-US" altLang="zh-TW" dirty="0" smtClean="0"/>
                        <a:t>Resting</a:t>
                      </a:r>
                      <a:r>
                        <a:rPr lang="en-US" altLang="zh-TW" baseline="0" dirty="0" smtClean="0"/>
                        <a:t> (1979/6/24)</a:t>
                      </a:r>
                      <a:endParaRPr lang="zh-TW" altLang="en-US" dirty="0"/>
                    </a:p>
                  </a:txBody>
                  <a:tcPr/>
                </a:tc>
                <a:tc>
                  <a:txBody>
                    <a:bodyPr/>
                    <a:lstStyle/>
                    <a:p>
                      <a:r>
                        <a:rPr lang="en-US" altLang="zh-TW" dirty="0" smtClean="0"/>
                        <a:t>0.61</a:t>
                      </a:r>
                      <a:endParaRPr lang="zh-TW" altLang="en-US" dirty="0"/>
                    </a:p>
                  </a:txBody>
                  <a:tcPr/>
                </a:tc>
                <a:tc>
                  <a:txBody>
                    <a:bodyPr/>
                    <a:lstStyle/>
                    <a:p>
                      <a:r>
                        <a:rPr lang="en-US" altLang="zh-TW" dirty="0" smtClean="0"/>
                        <a:t>0.47</a:t>
                      </a:r>
                      <a:endParaRPr lang="zh-TW" altLang="en-US" dirty="0"/>
                    </a:p>
                  </a:txBody>
                  <a:tcPr/>
                </a:tc>
                <a:extLst>
                  <a:ext uri="{0D108BD9-81ED-4DB2-BD59-A6C34878D82A}">
                    <a16:rowId xmlns:a16="http://schemas.microsoft.com/office/drawing/2014/main" val="3794097664"/>
                  </a:ext>
                </a:extLst>
              </a:tr>
              <a:tr h="340102">
                <a:tc>
                  <a:txBody>
                    <a:bodyPr/>
                    <a:lstStyle/>
                    <a:p>
                      <a:r>
                        <a:rPr lang="en-US" altLang="zh-TW" dirty="0" smtClean="0"/>
                        <a:t>active</a:t>
                      </a:r>
                      <a:endParaRPr lang="zh-TW" altLang="en-US" dirty="0"/>
                    </a:p>
                  </a:txBody>
                  <a:tcPr/>
                </a:tc>
                <a:tc>
                  <a:txBody>
                    <a:bodyPr/>
                    <a:lstStyle/>
                    <a:p>
                      <a:r>
                        <a:rPr lang="en-US" altLang="zh-TW" dirty="0" smtClean="0"/>
                        <a:t>0.66</a:t>
                      </a:r>
                      <a:endParaRPr lang="zh-TW" altLang="en-US" dirty="0"/>
                    </a:p>
                  </a:txBody>
                  <a:tcPr/>
                </a:tc>
                <a:tc>
                  <a:txBody>
                    <a:bodyPr/>
                    <a:lstStyle/>
                    <a:p>
                      <a:r>
                        <a:rPr lang="en-US" altLang="zh-TW" dirty="0" smtClean="0"/>
                        <a:t>0.69</a:t>
                      </a:r>
                      <a:endParaRPr lang="zh-TW" altLang="en-US" dirty="0"/>
                    </a:p>
                  </a:txBody>
                  <a:tcPr/>
                </a:tc>
                <a:extLst>
                  <a:ext uri="{0D108BD9-81ED-4DB2-BD59-A6C34878D82A}">
                    <a16:rowId xmlns:a16="http://schemas.microsoft.com/office/drawing/2014/main" val="3427944214"/>
                  </a:ext>
                </a:extLst>
              </a:tr>
              <a:tr h="36442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Resting</a:t>
                      </a:r>
                      <a:r>
                        <a:rPr lang="en-US" altLang="zh-TW" baseline="0" dirty="0" smtClean="0"/>
                        <a:t> (1979/6/24)</a:t>
                      </a:r>
                      <a:endParaRPr lang="zh-TW" altLang="en-US" dirty="0" smtClean="0"/>
                    </a:p>
                  </a:txBody>
                  <a:tcPr/>
                </a:tc>
                <a:tc>
                  <a:txBody>
                    <a:bodyPr/>
                    <a:lstStyle/>
                    <a:p>
                      <a:r>
                        <a:rPr lang="en-US" altLang="zh-TW" dirty="0" smtClean="0"/>
                        <a:t>0.26</a:t>
                      </a:r>
                      <a:endParaRPr lang="zh-TW" altLang="en-US" dirty="0"/>
                    </a:p>
                  </a:txBody>
                  <a:tcPr/>
                </a:tc>
                <a:tc>
                  <a:txBody>
                    <a:bodyPr/>
                    <a:lstStyle/>
                    <a:p>
                      <a:r>
                        <a:rPr lang="en-US" altLang="zh-TW" dirty="0" smtClean="0"/>
                        <a:t>0.62</a:t>
                      </a:r>
                      <a:endParaRPr lang="zh-TW" altLang="en-US" dirty="0"/>
                    </a:p>
                  </a:txBody>
                  <a:tcPr/>
                </a:tc>
                <a:extLst>
                  <a:ext uri="{0D108BD9-81ED-4DB2-BD59-A6C34878D82A}">
                    <a16:rowId xmlns:a16="http://schemas.microsoft.com/office/drawing/2014/main" val="3139438591"/>
                  </a:ext>
                </a:extLst>
              </a:tr>
            </a:tbl>
          </a:graphicData>
        </a:graphic>
      </p:graphicFrame>
    </p:spTree>
    <p:extLst>
      <p:ext uri="{BB962C8B-B14F-4D97-AF65-F5344CB8AC3E}">
        <p14:creationId xmlns:p14="http://schemas.microsoft.com/office/powerpoint/2010/main" val="3649232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594911" y="572878"/>
            <a:ext cx="950068" cy="523220"/>
          </a:xfrm>
          <a:prstGeom prst="rect">
            <a:avLst/>
          </a:prstGeom>
          <a:noFill/>
        </p:spPr>
        <p:txBody>
          <a:bodyPr wrap="none" rtlCol="0">
            <a:spAutoFit/>
          </a:bodyPr>
          <a:lstStyle/>
          <a:p>
            <a:r>
              <a:rPr lang="en-US" altLang="zh-TW" sz="2800" dirty="0" err="1" smtClean="0"/>
              <a:t>Gx≧h</a:t>
            </a:r>
            <a:endParaRPr lang="zh-TW" altLang="en-US" sz="2800" dirty="0"/>
          </a:p>
        </p:txBody>
      </p:sp>
      <p:pic>
        <p:nvPicPr>
          <p:cNvPr id="6" name="圖片 5"/>
          <p:cNvPicPr>
            <a:picLocks noChangeAspect="1"/>
          </p:cNvPicPr>
          <p:nvPr/>
        </p:nvPicPr>
        <p:blipFill rotWithShape="1">
          <a:blip r:embed="rId2"/>
          <a:srcRect l="15764" t="16913" r="20000" b="5186"/>
          <a:stretch/>
        </p:blipFill>
        <p:spPr>
          <a:xfrm rot="5400000">
            <a:off x="586241" y="1276065"/>
            <a:ext cx="6636619" cy="4527251"/>
          </a:xfrm>
          <a:prstGeom prst="rect">
            <a:avLst/>
          </a:prstGeom>
        </p:spPr>
      </p:pic>
      <p:grpSp>
        <p:nvGrpSpPr>
          <p:cNvPr id="7" name="群組 6"/>
          <p:cNvGrpSpPr/>
          <p:nvPr/>
        </p:nvGrpSpPr>
        <p:grpSpPr>
          <a:xfrm>
            <a:off x="6788790" y="1020124"/>
            <a:ext cx="5237353" cy="5499100"/>
            <a:chOff x="-114300" y="-1121363"/>
            <a:chExt cx="9210464" cy="9670775"/>
          </a:xfrm>
        </p:grpSpPr>
        <p:pic>
          <p:nvPicPr>
            <p:cNvPr id="8" name="圖片 7"/>
            <p:cNvPicPr>
              <a:picLocks noChangeAspect="1"/>
            </p:cNvPicPr>
            <p:nvPr/>
          </p:nvPicPr>
          <p:blipFill rotWithShape="1">
            <a:blip r:embed="rId3"/>
            <a:srcRect l="6945" t="21480" r="17639" b="6050"/>
            <a:stretch/>
          </p:blipFill>
          <p:spPr>
            <a:xfrm>
              <a:off x="-114300" y="-1121363"/>
              <a:ext cx="9210464" cy="4978400"/>
            </a:xfrm>
            <a:prstGeom prst="rect">
              <a:avLst/>
            </a:prstGeom>
          </p:spPr>
        </p:pic>
        <p:pic>
          <p:nvPicPr>
            <p:cNvPr id="9" name="圖片 8"/>
            <p:cNvPicPr>
              <a:picLocks noChangeAspect="1"/>
            </p:cNvPicPr>
            <p:nvPr/>
          </p:nvPicPr>
          <p:blipFill rotWithShape="1">
            <a:blip r:embed="rId4"/>
            <a:srcRect l="6597" t="23458" r="18472" b="8518"/>
            <a:stretch/>
          </p:blipFill>
          <p:spPr>
            <a:xfrm>
              <a:off x="-114300" y="3846015"/>
              <a:ext cx="9210464" cy="4703397"/>
            </a:xfrm>
            <a:prstGeom prst="rect">
              <a:avLst/>
            </a:prstGeom>
          </p:spPr>
        </p:pic>
      </p:grpSp>
      <p:sp>
        <p:nvSpPr>
          <p:cNvPr id="10" name="矩形 9"/>
          <p:cNvSpPr/>
          <p:nvPr/>
        </p:nvSpPr>
        <p:spPr>
          <a:xfrm>
            <a:off x="5906217" y="572878"/>
            <a:ext cx="2267544" cy="369332"/>
          </a:xfrm>
          <a:prstGeom prst="rect">
            <a:avLst/>
          </a:prstGeom>
        </p:spPr>
        <p:txBody>
          <a:bodyPr wrap="none">
            <a:spAutoFit/>
          </a:bodyPr>
          <a:lstStyle/>
          <a:p>
            <a:r>
              <a:rPr lang="en-US" altLang="zh-TW" dirty="0" smtClean="0"/>
              <a:t>(Childress </a:t>
            </a:r>
            <a:r>
              <a:rPr lang="en-US" altLang="zh-TW" dirty="0"/>
              <a:t>et al., </a:t>
            </a:r>
            <a:r>
              <a:rPr lang="en-US" altLang="zh-TW" dirty="0" smtClean="0"/>
              <a:t>1990)</a:t>
            </a:r>
            <a:endParaRPr lang="zh-TW" altLang="en-US" dirty="0"/>
          </a:p>
        </p:txBody>
      </p:sp>
    </p:spTree>
    <p:extLst>
      <p:ext uri="{BB962C8B-B14F-4D97-AF65-F5344CB8AC3E}">
        <p14:creationId xmlns:p14="http://schemas.microsoft.com/office/powerpoint/2010/main" val="10666010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7" name="肘形接點 146"/>
          <p:cNvCxnSpPr>
            <a:stCxn id="110" idx="1"/>
          </p:cNvCxnSpPr>
          <p:nvPr/>
        </p:nvCxnSpPr>
        <p:spPr>
          <a:xfrm rot="10800000" flipH="1" flipV="1">
            <a:off x="5676489" y="2433484"/>
            <a:ext cx="2329122" cy="2158770"/>
          </a:xfrm>
          <a:prstGeom prst="bentConnector3">
            <a:avLst>
              <a:gd name="adj1" fmla="val -20556"/>
            </a:avLst>
          </a:prstGeom>
          <a:ln w="57150">
            <a:tailEnd type="triangle"/>
          </a:ln>
        </p:spPr>
        <p:style>
          <a:lnRef idx="1">
            <a:schemeClr val="dk1"/>
          </a:lnRef>
          <a:fillRef idx="0">
            <a:schemeClr val="dk1"/>
          </a:fillRef>
          <a:effectRef idx="0">
            <a:schemeClr val="dk1"/>
          </a:effectRef>
          <a:fontRef idx="minor">
            <a:schemeClr val="tx1"/>
          </a:fontRef>
        </p:style>
      </p:cxnSp>
      <p:graphicFrame>
        <p:nvGraphicFramePr>
          <p:cNvPr id="16" name="表格 15"/>
          <p:cNvGraphicFramePr>
            <a:graphicFrameLocks noGrp="1"/>
          </p:cNvGraphicFramePr>
          <p:nvPr>
            <p:extLst>
              <p:ext uri="{D42A27DB-BD31-4B8C-83A1-F6EECF244321}">
                <p14:modId xmlns:p14="http://schemas.microsoft.com/office/powerpoint/2010/main" val="1654403549"/>
              </p:ext>
            </p:extLst>
          </p:nvPr>
        </p:nvGraphicFramePr>
        <p:xfrm>
          <a:off x="175559" y="132563"/>
          <a:ext cx="4734116" cy="6675120"/>
        </p:xfrm>
        <a:graphic>
          <a:graphicData uri="http://schemas.openxmlformats.org/drawingml/2006/table">
            <a:tbl>
              <a:tblPr firstRow="1" bandRow="1">
                <a:tableStyleId>{5C22544A-7EE6-4342-B048-85BDC9FD1C3A}</a:tableStyleId>
              </a:tblPr>
              <a:tblGrid>
                <a:gridCol w="579942">
                  <a:extLst>
                    <a:ext uri="{9D8B030D-6E8A-4147-A177-3AD203B41FA5}">
                      <a16:colId xmlns:a16="http://schemas.microsoft.com/office/drawing/2014/main" val="1866532453"/>
                    </a:ext>
                  </a:extLst>
                </a:gridCol>
                <a:gridCol w="1095333">
                  <a:extLst>
                    <a:ext uri="{9D8B030D-6E8A-4147-A177-3AD203B41FA5}">
                      <a16:colId xmlns:a16="http://schemas.microsoft.com/office/drawing/2014/main" val="1748094788"/>
                    </a:ext>
                  </a:extLst>
                </a:gridCol>
                <a:gridCol w="3058841">
                  <a:extLst>
                    <a:ext uri="{9D8B030D-6E8A-4147-A177-3AD203B41FA5}">
                      <a16:colId xmlns:a16="http://schemas.microsoft.com/office/drawing/2014/main" val="2360308015"/>
                    </a:ext>
                  </a:extLst>
                </a:gridCol>
              </a:tblGrid>
              <a:tr h="370840">
                <a:tc>
                  <a:txBody>
                    <a:bodyPr/>
                    <a:lstStyle/>
                    <a:p>
                      <a:r>
                        <a:rPr lang="en-US" altLang="zh-TW" sz="1200" dirty="0" smtClean="0">
                          <a:latin typeface="+mn-lt"/>
                        </a:rPr>
                        <a:t>FLOW</a:t>
                      </a:r>
                      <a:endParaRPr lang="zh-TW" altLang="en-US" sz="1200" dirty="0">
                        <a:latin typeface="+mn-lt"/>
                      </a:endParaRPr>
                    </a:p>
                  </a:txBody>
                  <a:tcPr/>
                </a:tc>
                <a:tc>
                  <a:txBody>
                    <a:bodyPr/>
                    <a:lstStyle/>
                    <a:p>
                      <a:r>
                        <a:rPr lang="en-US" altLang="zh-TW" sz="1200" dirty="0" smtClean="0">
                          <a:latin typeface="+mn-lt"/>
                        </a:rPr>
                        <a:t>SYM</a:t>
                      </a:r>
                      <a:endParaRPr lang="zh-TW" altLang="en-US" sz="1200" dirty="0">
                        <a:latin typeface="+mn-lt"/>
                      </a:endParaRPr>
                    </a:p>
                  </a:txBody>
                  <a:tcPr/>
                </a:tc>
                <a:tc>
                  <a:txBody>
                    <a:bodyPr/>
                    <a:lstStyle/>
                    <a:p>
                      <a:r>
                        <a:rPr lang="en-US" altLang="zh-TW" sz="1200" dirty="0" smtClean="0">
                          <a:latin typeface="+mn-lt"/>
                        </a:rPr>
                        <a:t>MEANING</a:t>
                      </a:r>
                      <a:endParaRPr lang="zh-TW" altLang="en-US" sz="1200" dirty="0">
                        <a:latin typeface="+mn-lt"/>
                      </a:endParaRPr>
                    </a:p>
                  </a:txBody>
                  <a:tcPr/>
                </a:tc>
                <a:extLst>
                  <a:ext uri="{0D108BD9-81ED-4DB2-BD59-A6C34878D82A}">
                    <a16:rowId xmlns:a16="http://schemas.microsoft.com/office/drawing/2014/main" val="3094469595"/>
                  </a:ext>
                </a:extLst>
              </a:tr>
              <a:tr h="370840">
                <a:tc>
                  <a:txBody>
                    <a:bodyPr/>
                    <a:lstStyle/>
                    <a:p>
                      <a:r>
                        <a:rPr lang="en-US" altLang="zh-TW" sz="1200" dirty="0" smtClean="0">
                          <a:latin typeface="+mn-lt"/>
                        </a:rPr>
                        <a:t>f1</a:t>
                      </a:r>
                      <a:endParaRPr lang="zh-TW" altLang="en-US" sz="1200" dirty="0">
                        <a:latin typeface="+mn-lt"/>
                      </a:endParaRPr>
                    </a:p>
                  </a:txBody>
                  <a:tcPr/>
                </a:tc>
                <a:tc>
                  <a:txBody>
                    <a:bodyPr/>
                    <a:lstStyle/>
                    <a:p>
                      <a:r>
                        <a:rPr lang="en-US" altLang="zh-TW" sz="1200" dirty="0" smtClean="0">
                          <a:latin typeface="+mn-lt"/>
                        </a:rPr>
                        <a:t>POC_W-&gt;SED</a:t>
                      </a:r>
                      <a:endParaRPr lang="zh-TW" altLang="en-US" sz="1200" dirty="0">
                        <a:latin typeface="+mn-lt"/>
                      </a:endParaRPr>
                    </a:p>
                  </a:txBody>
                  <a:tcPr/>
                </a:tc>
                <a:tc>
                  <a:txBody>
                    <a:bodyPr/>
                    <a:lstStyle/>
                    <a:p>
                      <a:r>
                        <a:rPr lang="en-US" altLang="zh-TW" sz="1200" dirty="0" smtClean="0"/>
                        <a:t>POC particle rain to sediment</a:t>
                      </a:r>
                      <a:endParaRPr lang="zh-TW" altLang="en-US" sz="1200" dirty="0">
                        <a:latin typeface="+mn-lt"/>
                      </a:endParaRPr>
                    </a:p>
                  </a:txBody>
                  <a:tcPr/>
                </a:tc>
                <a:extLst>
                  <a:ext uri="{0D108BD9-81ED-4DB2-BD59-A6C34878D82A}">
                    <a16:rowId xmlns:a16="http://schemas.microsoft.com/office/drawing/2014/main" val="3169836619"/>
                  </a:ext>
                </a:extLst>
              </a:tr>
              <a:tr h="370840">
                <a:tc>
                  <a:txBody>
                    <a:bodyPr/>
                    <a:lstStyle/>
                    <a:p>
                      <a:r>
                        <a:rPr lang="en-US" altLang="zh-TW" sz="1200" dirty="0" smtClean="0">
                          <a:latin typeface="+mn-lt"/>
                        </a:rPr>
                        <a:t>f2</a:t>
                      </a:r>
                      <a:endParaRPr lang="zh-TW" altLang="en-US" sz="1200" dirty="0">
                        <a:latin typeface="+mn-lt"/>
                      </a:endParaRPr>
                    </a:p>
                  </a:txBody>
                  <a:tcPr/>
                </a:tc>
                <a:tc>
                  <a:txBody>
                    <a:bodyPr/>
                    <a:lstStyle/>
                    <a:p>
                      <a:r>
                        <a:rPr lang="en-US" altLang="zh-TW" sz="1200" dirty="0" smtClean="0">
                          <a:latin typeface="+mn-lt"/>
                        </a:rPr>
                        <a:t>SED-&gt;EXP_S</a:t>
                      </a:r>
                      <a:endParaRPr lang="zh-TW" altLang="en-US" sz="1200" dirty="0">
                        <a:latin typeface="+mn-lt"/>
                      </a:endParaRPr>
                    </a:p>
                  </a:txBody>
                  <a:tcPr/>
                </a:tc>
                <a:tc>
                  <a:txBody>
                    <a:bodyPr/>
                    <a:lstStyle/>
                    <a:p>
                      <a:r>
                        <a:rPr lang="en-US" altLang="zh-TW" sz="1200" dirty="0" smtClean="0">
                          <a:latin typeface="+mn-lt"/>
                        </a:rPr>
                        <a:t>Sediment</a:t>
                      </a:r>
                      <a:r>
                        <a:rPr lang="en-US" altLang="zh-TW" sz="1200" baseline="0" dirty="0" smtClean="0">
                          <a:latin typeface="+mn-lt"/>
                        </a:rPr>
                        <a:t> export(e.g. downslope, burial…)</a:t>
                      </a:r>
                      <a:endParaRPr lang="zh-TW" altLang="en-US" sz="1200" dirty="0">
                        <a:latin typeface="+mn-lt"/>
                      </a:endParaRPr>
                    </a:p>
                  </a:txBody>
                  <a:tcPr/>
                </a:tc>
                <a:extLst>
                  <a:ext uri="{0D108BD9-81ED-4DB2-BD59-A6C34878D82A}">
                    <a16:rowId xmlns:a16="http://schemas.microsoft.com/office/drawing/2014/main" val="3863493398"/>
                  </a:ext>
                </a:extLst>
              </a:tr>
              <a:tr h="370840">
                <a:tc>
                  <a:txBody>
                    <a:bodyPr/>
                    <a:lstStyle/>
                    <a:p>
                      <a:r>
                        <a:rPr lang="en-US" altLang="zh-TW" sz="1200" dirty="0" smtClean="0">
                          <a:latin typeface="+mn-lt"/>
                        </a:rPr>
                        <a:t>f3</a:t>
                      </a:r>
                      <a:endParaRPr lang="zh-TW" altLang="en-US" sz="1200" dirty="0">
                        <a:latin typeface="+mn-lt"/>
                      </a:endParaRPr>
                    </a:p>
                  </a:txBody>
                  <a:tcPr/>
                </a:tc>
                <a:tc>
                  <a:txBody>
                    <a:bodyPr/>
                    <a:lstStyle/>
                    <a:p>
                      <a:r>
                        <a:rPr lang="en-US" altLang="zh-TW" sz="1200" dirty="0" smtClean="0">
                          <a:latin typeface="+mn-lt"/>
                        </a:rPr>
                        <a:t>SED-&gt;BAC</a:t>
                      </a:r>
                      <a:endParaRPr lang="zh-TW" altLang="en-US" sz="1200" dirty="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latin typeface="+mn-lt"/>
                        </a:rPr>
                        <a:t>bacteria</a:t>
                      </a:r>
                      <a:r>
                        <a:rPr lang="en-US" altLang="zh-TW" sz="1200" baseline="0" dirty="0" smtClean="0">
                          <a:latin typeface="+mn-lt"/>
                        </a:rPr>
                        <a:t> feed on sediment</a:t>
                      </a:r>
                      <a:endParaRPr lang="zh-TW" altLang="en-US" sz="1200" dirty="0" smtClean="0">
                        <a:latin typeface="+mn-lt"/>
                      </a:endParaRPr>
                    </a:p>
                  </a:txBody>
                  <a:tcPr/>
                </a:tc>
                <a:extLst>
                  <a:ext uri="{0D108BD9-81ED-4DB2-BD59-A6C34878D82A}">
                    <a16:rowId xmlns:a16="http://schemas.microsoft.com/office/drawing/2014/main" val="3137605535"/>
                  </a:ext>
                </a:extLst>
              </a:tr>
              <a:tr h="370840">
                <a:tc>
                  <a:txBody>
                    <a:bodyPr/>
                    <a:lstStyle/>
                    <a:p>
                      <a:r>
                        <a:rPr lang="en-US" altLang="zh-TW" sz="1200" dirty="0" smtClean="0">
                          <a:latin typeface="+mn-lt"/>
                        </a:rPr>
                        <a:t>f4</a:t>
                      </a:r>
                      <a:endParaRPr lang="zh-TW" altLang="en-US" sz="1200" dirty="0">
                        <a:latin typeface="+mn-lt"/>
                      </a:endParaRPr>
                    </a:p>
                  </a:txBody>
                  <a:tcPr/>
                </a:tc>
                <a:tc>
                  <a:txBody>
                    <a:bodyPr/>
                    <a:lstStyle/>
                    <a:p>
                      <a:r>
                        <a:rPr lang="en-US" altLang="zh-TW" sz="1200" dirty="0" smtClean="0">
                          <a:latin typeface="+mn-lt"/>
                        </a:rPr>
                        <a:t>BAC-&gt;SED</a:t>
                      </a:r>
                      <a:endParaRPr lang="zh-TW" altLang="en-US" sz="1200" dirty="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smtClean="0">
                          <a:latin typeface="+mn-lt"/>
                        </a:rPr>
                        <a:t>bacteria feces deposit on sediment</a:t>
                      </a:r>
                      <a:endParaRPr lang="zh-TW" altLang="en-US" sz="1200" dirty="0" smtClean="0">
                        <a:latin typeface="+mn-lt"/>
                      </a:endParaRPr>
                    </a:p>
                  </a:txBody>
                  <a:tcPr/>
                </a:tc>
                <a:extLst>
                  <a:ext uri="{0D108BD9-81ED-4DB2-BD59-A6C34878D82A}">
                    <a16:rowId xmlns:a16="http://schemas.microsoft.com/office/drawing/2014/main" val="4079069678"/>
                  </a:ext>
                </a:extLst>
              </a:tr>
              <a:tr h="370840">
                <a:tc>
                  <a:txBody>
                    <a:bodyPr/>
                    <a:lstStyle/>
                    <a:p>
                      <a:r>
                        <a:rPr lang="en-US" altLang="zh-TW" sz="1200" dirty="0" smtClean="0">
                          <a:latin typeface="+mn-lt"/>
                        </a:rPr>
                        <a:t>f5</a:t>
                      </a:r>
                      <a:endParaRPr lang="zh-TW" altLang="en-US" sz="1200" dirty="0">
                        <a:latin typeface="+mn-lt"/>
                      </a:endParaRPr>
                    </a:p>
                  </a:txBody>
                  <a:tcPr/>
                </a:tc>
                <a:tc>
                  <a:txBody>
                    <a:bodyPr/>
                    <a:lstStyle/>
                    <a:p>
                      <a:r>
                        <a:rPr lang="en-US" altLang="zh-TW" sz="1200" dirty="0" smtClean="0">
                          <a:latin typeface="+mn-lt"/>
                        </a:rPr>
                        <a:t>SED-&gt;MEI</a:t>
                      </a:r>
                      <a:endParaRPr lang="zh-TW" altLang="en-US" sz="1200" dirty="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err="1" smtClean="0">
                          <a:latin typeface="+mn-lt"/>
                        </a:rPr>
                        <a:t>Meiofauna</a:t>
                      </a:r>
                      <a:r>
                        <a:rPr lang="en-US" altLang="zh-TW" sz="1200" baseline="0" dirty="0" smtClean="0">
                          <a:latin typeface="+mn-lt"/>
                        </a:rPr>
                        <a:t> feed on sediment</a:t>
                      </a:r>
                      <a:endParaRPr lang="zh-TW" altLang="en-US" sz="1200" dirty="0" smtClean="0">
                        <a:latin typeface="+mn-lt"/>
                      </a:endParaRPr>
                    </a:p>
                  </a:txBody>
                  <a:tcPr/>
                </a:tc>
                <a:extLst>
                  <a:ext uri="{0D108BD9-81ED-4DB2-BD59-A6C34878D82A}">
                    <a16:rowId xmlns:a16="http://schemas.microsoft.com/office/drawing/2014/main" val="2926865966"/>
                  </a:ext>
                </a:extLst>
              </a:tr>
              <a:tr h="370840">
                <a:tc>
                  <a:txBody>
                    <a:bodyPr/>
                    <a:lstStyle/>
                    <a:p>
                      <a:r>
                        <a:rPr lang="en-US" altLang="zh-TW" sz="1200" dirty="0" smtClean="0">
                          <a:latin typeface="+mn-lt"/>
                        </a:rPr>
                        <a:t>f6</a:t>
                      </a:r>
                      <a:endParaRPr lang="zh-TW" altLang="en-US" sz="1200" dirty="0">
                        <a:latin typeface="+mn-lt"/>
                      </a:endParaRPr>
                    </a:p>
                  </a:txBody>
                  <a:tcPr/>
                </a:tc>
                <a:tc>
                  <a:txBody>
                    <a:bodyPr/>
                    <a:lstStyle/>
                    <a:p>
                      <a:r>
                        <a:rPr lang="en-US" altLang="zh-TW" sz="1200" dirty="0" smtClean="0">
                          <a:latin typeface="+mn-lt"/>
                        </a:rPr>
                        <a:t>MEI-&gt;SED</a:t>
                      </a:r>
                      <a:endParaRPr lang="zh-TW" altLang="en-US" sz="1200" dirty="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err="1" smtClean="0">
                          <a:latin typeface="+mn-lt"/>
                        </a:rPr>
                        <a:t>meiofauna</a:t>
                      </a:r>
                      <a:r>
                        <a:rPr lang="en-US" altLang="zh-TW" sz="1200" baseline="0" dirty="0" smtClean="0">
                          <a:latin typeface="+mn-lt"/>
                        </a:rPr>
                        <a:t> feces deposit on sediment</a:t>
                      </a:r>
                      <a:endParaRPr lang="zh-TW" altLang="en-US" sz="1200" dirty="0" smtClean="0">
                        <a:latin typeface="+mn-lt"/>
                      </a:endParaRPr>
                    </a:p>
                  </a:txBody>
                  <a:tcPr/>
                </a:tc>
                <a:extLst>
                  <a:ext uri="{0D108BD9-81ED-4DB2-BD59-A6C34878D82A}">
                    <a16:rowId xmlns:a16="http://schemas.microsoft.com/office/drawing/2014/main" val="478006076"/>
                  </a:ext>
                </a:extLst>
              </a:tr>
              <a:tr h="370840">
                <a:tc>
                  <a:txBody>
                    <a:bodyPr/>
                    <a:lstStyle/>
                    <a:p>
                      <a:r>
                        <a:rPr lang="en-US" altLang="zh-TW" sz="1200" dirty="0" smtClean="0">
                          <a:latin typeface="+mn-lt"/>
                        </a:rPr>
                        <a:t>f7</a:t>
                      </a:r>
                      <a:endParaRPr lang="zh-TW" altLang="en-US" sz="1200" dirty="0">
                        <a:latin typeface="+mn-lt"/>
                      </a:endParaRPr>
                    </a:p>
                  </a:txBody>
                  <a:tcPr/>
                </a:tc>
                <a:tc>
                  <a:txBody>
                    <a:bodyPr/>
                    <a:lstStyle/>
                    <a:p>
                      <a:r>
                        <a:rPr lang="en-US" altLang="zh-TW" sz="1200" dirty="0" smtClean="0">
                          <a:latin typeface="+mn-lt"/>
                        </a:rPr>
                        <a:t>SED-&gt;MAC</a:t>
                      </a:r>
                      <a:endParaRPr lang="zh-TW" altLang="en-US" sz="1200" dirty="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err="1" smtClean="0">
                          <a:latin typeface="+mn-lt"/>
                        </a:rPr>
                        <a:t>Macrofauna</a:t>
                      </a:r>
                      <a:r>
                        <a:rPr lang="en-US" altLang="zh-TW" sz="1200" baseline="0" dirty="0" smtClean="0">
                          <a:latin typeface="+mn-lt"/>
                        </a:rPr>
                        <a:t> feed on sediment</a:t>
                      </a:r>
                      <a:endParaRPr lang="zh-TW" altLang="en-US" sz="1200" dirty="0" smtClean="0">
                        <a:latin typeface="+mn-lt"/>
                      </a:endParaRPr>
                    </a:p>
                  </a:txBody>
                  <a:tcPr/>
                </a:tc>
                <a:extLst>
                  <a:ext uri="{0D108BD9-81ED-4DB2-BD59-A6C34878D82A}">
                    <a16:rowId xmlns:a16="http://schemas.microsoft.com/office/drawing/2014/main" val="3011315748"/>
                  </a:ext>
                </a:extLst>
              </a:tr>
              <a:tr h="370840">
                <a:tc>
                  <a:txBody>
                    <a:bodyPr/>
                    <a:lstStyle/>
                    <a:p>
                      <a:r>
                        <a:rPr lang="en-US" altLang="zh-TW" sz="1200" dirty="0" smtClean="0">
                          <a:latin typeface="+mn-lt"/>
                        </a:rPr>
                        <a:t>f8</a:t>
                      </a:r>
                      <a:endParaRPr lang="zh-TW" altLang="en-US" sz="1200" dirty="0">
                        <a:latin typeface="+mn-lt"/>
                      </a:endParaRPr>
                    </a:p>
                  </a:txBody>
                  <a:tcPr/>
                </a:tc>
                <a:tc>
                  <a:txBody>
                    <a:bodyPr/>
                    <a:lstStyle/>
                    <a:p>
                      <a:r>
                        <a:rPr lang="en-US" altLang="zh-TW" sz="1200" dirty="0" smtClean="0">
                          <a:latin typeface="+mn-lt"/>
                        </a:rPr>
                        <a:t>MAC-&gt;SED</a:t>
                      </a:r>
                      <a:endParaRPr lang="zh-TW" altLang="en-US" sz="1200" dirty="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err="1" smtClean="0">
                          <a:latin typeface="+mn-lt"/>
                        </a:rPr>
                        <a:t>macrofauna</a:t>
                      </a:r>
                      <a:r>
                        <a:rPr lang="en-US" altLang="zh-TW" sz="1200" baseline="0" dirty="0" smtClean="0">
                          <a:latin typeface="+mn-lt"/>
                        </a:rPr>
                        <a:t> feces deposit on sediment</a:t>
                      </a:r>
                      <a:endParaRPr lang="zh-TW" altLang="en-US" sz="1200" dirty="0" smtClean="0">
                        <a:latin typeface="+mn-lt"/>
                      </a:endParaRPr>
                    </a:p>
                  </a:txBody>
                  <a:tcPr/>
                </a:tc>
                <a:extLst>
                  <a:ext uri="{0D108BD9-81ED-4DB2-BD59-A6C34878D82A}">
                    <a16:rowId xmlns:a16="http://schemas.microsoft.com/office/drawing/2014/main" val="1242351842"/>
                  </a:ext>
                </a:extLst>
              </a:tr>
              <a:tr h="370840">
                <a:tc>
                  <a:txBody>
                    <a:bodyPr/>
                    <a:lstStyle/>
                    <a:p>
                      <a:r>
                        <a:rPr lang="en-US" altLang="zh-TW" sz="1200" dirty="0" smtClean="0">
                          <a:latin typeface="+mn-lt"/>
                        </a:rPr>
                        <a:t>f9</a:t>
                      </a:r>
                      <a:endParaRPr lang="zh-TW" altLang="en-US" sz="1200" dirty="0">
                        <a:latin typeface="+mn-lt"/>
                      </a:endParaRPr>
                    </a:p>
                  </a:txBody>
                  <a:tcPr/>
                </a:tc>
                <a:tc>
                  <a:txBody>
                    <a:bodyPr/>
                    <a:lstStyle/>
                    <a:p>
                      <a:r>
                        <a:rPr lang="en-US" altLang="zh-TW" sz="1200" dirty="0" smtClean="0">
                          <a:latin typeface="+mn-lt"/>
                        </a:rPr>
                        <a:t>SED-&gt;MEG</a:t>
                      </a:r>
                      <a:endParaRPr lang="zh-TW" altLang="en-US" sz="1200" dirty="0">
                        <a:latin typeface="+mn-lt"/>
                      </a:endParaRPr>
                    </a:p>
                  </a:txBody>
                  <a:tcPr/>
                </a:tc>
                <a:tc>
                  <a:txBody>
                    <a:bodyPr/>
                    <a:lstStyle/>
                    <a:p>
                      <a:r>
                        <a:rPr lang="en-US" altLang="zh-TW" sz="1200" baseline="0" dirty="0" smtClean="0">
                          <a:latin typeface="+mn-lt"/>
                        </a:rPr>
                        <a:t>megafauna feed on sediment</a:t>
                      </a:r>
                      <a:endParaRPr lang="zh-TW" altLang="en-US" sz="1200" dirty="0">
                        <a:latin typeface="+mn-lt"/>
                      </a:endParaRPr>
                    </a:p>
                  </a:txBody>
                  <a:tcPr/>
                </a:tc>
                <a:extLst>
                  <a:ext uri="{0D108BD9-81ED-4DB2-BD59-A6C34878D82A}">
                    <a16:rowId xmlns:a16="http://schemas.microsoft.com/office/drawing/2014/main" val="1733856079"/>
                  </a:ext>
                </a:extLst>
              </a:tr>
              <a:tr h="370840">
                <a:tc>
                  <a:txBody>
                    <a:bodyPr/>
                    <a:lstStyle/>
                    <a:p>
                      <a:r>
                        <a:rPr lang="en-US" altLang="zh-TW" sz="1200" dirty="0" smtClean="0">
                          <a:latin typeface="+mn-lt"/>
                        </a:rPr>
                        <a:t>f10</a:t>
                      </a:r>
                      <a:endParaRPr lang="zh-TW" altLang="en-US" sz="1200" dirty="0">
                        <a:latin typeface="+mn-lt"/>
                      </a:endParaRPr>
                    </a:p>
                  </a:txBody>
                  <a:tcPr/>
                </a:tc>
                <a:tc>
                  <a:txBody>
                    <a:bodyPr/>
                    <a:lstStyle/>
                    <a:p>
                      <a:r>
                        <a:rPr lang="en-US" altLang="zh-TW" sz="1200" dirty="0" smtClean="0">
                          <a:latin typeface="+mn-lt"/>
                        </a:rPr>
                        <a:t>MEG-&gt;SED</a:t>
                      </a:r>
                      <a:endParaRPr lang="zh-TW" altLang="en-US" sz="1200" dirty="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smtClean="0">
                          <a:latin typeface="+mn-lt"/>
                        </a:rPr>
                        <a:t>megafauna feces deposit on sediment</a:t>
                      </a:r>
                      <a:endParaRPr lang="zh-TW" altLang="en-US" sz="1200" dirty="0" smtClean="0">
                        <a:latin typeface="+mn-lt"/>
                      </a:endParaRPr>
                    </a:p>
                  </a:txBody>
                  <a:tcPr/>
                </a:tc>
                <a:extLst>
                  <a:ext uri="{0D108BD9-81ED-4DB2-BD59-A6C34878D82A}">
                    <a16:rowId xmlns:a16="http://schemas.microsoft.com/office/drawing/2014/main" val="1915146460"/>
                  </a:ext>
                </a:extLst>
              </a:tr>
              <a:tr h="370840">
                <a:tc>
                  <a:txBody>
                    <a:bodyPr/>
                    <a:lstStyle/>
                    <a:p>
                      <a:r>
                        <a:rPr lang="en-US" altLang="zh-TW" sz="1200" dirty="0" smtClean="0">
                          <a:latin typeface="+mn-lt"/>
                        </a:rPr>
                        <a:t>f11</a:t>
                      </a:r>
                      <a:endParaRPr lang="zh-TW" altLang="en-US" sz="1200" dirty="0">
                        <a:latin typeface="+mn-lt"/>
                      </a:endParaRPr>
                    </a:p>
                  </a:txBody>
                  <a:tcPr/>
                </a:tc>
                <a:tc>
                  <a:txBody>
                    <a:bodyPr/>
                    <a:lstStyle/>
                    <a:p>
                      <a:r>
                        <a:rPr lang="en-US" altLang="zh-TW" sz="1200" dirty="0" smtClean="0">
                          <a:latin typeface="+mn-lt"/>
                        </a:rPr>
                        <a:t>SED-&gt;FIS</a:t>
                      </a:r>
                      <a:endParaRPr lang="zh-TW" altLang="en-US" sz="1200" dirty="0">
                        <a:latin typeface="+mn-lt"/>
                      </a:endParaRPr>
                    </a:p>
                  </a:txBody>
                  <a:tcPr/>
                </a:tc>
                <a:tc>
                  <a:txBody>
                    <a:bodyPr/>
                    <a:lstStyle/>
                    <a:p>
                      <a:r>
                        <a:rPr lang="en-US" altLang="zh-TW" sz="1200" dirty="0" smtClean="0">
                          <a:latin typeface="+mn-lt"/>
                        </a:rPr>
                        <a:t>Fish</a:t>
                      </a:r>
                      <a:r>
                        <a:rPr lang="en-US" altLang="zh-TW" sz="1200" baseline="0" dirty="0" smtClean="0">
                          <a:latin typeface="+mn-lt"/>
                        </a:rPr>
                        <a:t> feeds on sediment</a:t>
                      </a:r>
                      <a:r>
                        <a:rPr lang="zh-TW" altLang="en-US" sz="1200" baseline="0" dirty="0" smtClean="0">
                          <a:latin typeface="+mn-lt"/>
                        </a:rPr>
                        <a:t> </a:t>
                      </a:r>
                      <a:r>
                        <a:rPr lang="en-US" altLang="zh-TW" sz="1200" baseline="0" dirty="0" smtClean="0">
                          <a:latin typeface="+mn-lt"/>
                        </a:rPr>
                        <a:t>(carcass)</a:t>
                      </a:r>
                      <a:endParaRPr lang="zh-TW" altLang="en-US" sz="1200" dirty="0">
                        <a:latin typeface="+mn-lt"/>
                      </a:endParaRPr>
                    </a:p>
                  </a:txBody>
                  <a:tcPr/>
                </a:tc>
                <a:extLst>
                  <a:ext uri="{0D108BD9-81ED-4DB2-BD59-A6C34878D82A}">
                    <a16:rowId xmlns:a16="http://schemas.microsoft.com/office/drawing/2014/main" val="71000680"/>
                  </a:ext>
                </a:extLst>
              </a:tr>
              <a:tr h="370840">
                <a:tc>
                  <a:txBody>
                    <a:bodyPr/>
                    <a:lstStyle/>
                    <a:p>
                      <a:r>
                        <a:rPr lang="en-US" altLang="zh-TW" sz="1200" dirty="0" smtClean="0">
                          <a:latin typeface="+mn-lt"/>
                        </a:rPr>
                        <a:t>f12</a:t>
                      </a:r>
                      <a:endParaRPr lang="zh-TW" altLang="en-US" sz="1200" dirty="0">
                        <a:latin typeface="+mn-lt"/>
                      </a:endParaRPr>
                    </a:p>
                  </a:txBody>
                  <a:tcPr/>
                </a:tc>
                <a:tc>
                  <a:txBody>
                    <a:bodyPr/>
                    <a:lstStyle/>
                    <a:p>
                      <a:r>
                        <a:rPr lang="en-US" altLang="zh-TW" sz="1200" dirty="0" smtClean="0">
                          <a:latin typeface="+mn-lt"/>
                        </a:rPr>
                        <a:t>FIS-&gt;SED</a:t>
                      </a:r>
                      <a:endParaRPr lang="zh-TW" altLang="en-US" sz="1200" dirty="0">
                        <a:latin typeface="+mn-lt"/>
                      </a:endParaRPr>
                    </a:p>
                  </a:txBody>
                  <a:tcPr/>
                </a:tc>
                <a:tc>
                  <a:txBody>
                    <a:bodyPr/>
                    <a:lstStyle/>
                    <a:p>
                      <a:r>
                        <a:rPr lang="en-US" altLang="zh-TW" sz="1200" dirty="0" smtClean="0">
                          <a:latin typeface="+mn-lt"/>
                        </a:rPr>
                        <a:t>Fish</a:t>
                      </a:r>
                      <a:r>
                        <a:rPr lang="en-US" altLang="zh-TW" sz="1200" baseline="0" dirty="0" smtClean="0">
                          <a:latin typeface="+mn-lt"/>
                        </a:rPr>
                        <a:t> feces deposit on sediment</a:t>
                      </a:r>
                      <a:endParaRPr lang="zh-TW" altLang="en-US" sz="1200" dirty="0">
                        <a:latin typeface="+mn-lt"/>
                      </a:endParaRPr>
                    </a:p>
                  </a:txBody>
                  <a:tcPr/>
                </a:tc>
                <a:extLst>
                  <a:ext uri="{0D108BD9-81ED-4DB2-BD59-A6C34878D82A}">
                    <a16:rowId xmlns:a16="http://schemas.microsoft.com/office/drawing/2014/main" val="1172920157"/>
                  </a:ext>
                </a:extLst>
              </a:tr>
              <a:tr h="370840">
                <a:tc>
                  <a:txBody>
                    <a:bodyPr/>
                    <a:lstStyle/>
                    <a:p>
                      <a:r>
                        <a:rPr lang="en-US" altLang="zh-TW" sz="1200" dirty="0" smtClean="0">
                          <a:latin typeface="+mn-lt"/>
                        </a:rPr>
                        <a:t>f13</a:t>
                      </a:r>
                      <a:endParaRPr lang="zh-TW" altLang="en-US" sz="1200" dirty="0">
                        <a:latin typeface="+mn-lt"/>
                      </a:endParaRPr>
                    </a:p>
                  </a:txBody>
                  <a:tcPr/>
                </a:tc>
                <a:tc>
                  <a:txBody>
                    <a:bodyPr/>
                    <a:lstStyle/>
                    <a:p>
                      <a:r>
                        <a:rPr lang="en-US" altLang="zh-TW" sz="1200" dirty="0" smtClean="0">
                          <a:latin typeface="+mn-lt"/>
                        </a:rPr>
                        <a:t>BAC-&gt;MEI</a:t>
                      </a:r>
                      <a:endParaRPr lang="zh-TW" altLang="en-US" sz="1200" dirty="0">
                        <a:latin typeface="+mn-lt"/>
                      </a:endParaRPr>
                    </a:p>
                  </a:txBody>
                  <a:tcPr/>
                </a:tc>
                <a:tc>
                  <a:txBody>
                    <a:bodyPr/>
                    <a:lstStyle/>
                    <a:p>
                      <a:r>
                        <a:rPr lang="en-US" altLang="zh-TW" sz="1200" dirty="0" err="1" smtClean="0">
                          <a:latin typeface="+mn-lt"/>
                        </a:rPr>
                        <a:t>Meiofauna</a:t>
                      </a:r>
                      <a:r>
                        <a:rPr lang="en-US" altLang="zh-TW" sz="1200" dirty="0" smtClean="0">
                          <a:latin typeface="+mn-lt"/>
                        </a:rPr>
                        <a:t> feed</a:t>
                      </a:r>
                      <a:r>
                        <a:rPr lang="en-US" altLang="zh-TW" sz="1200" baseline="0" dirty="0" smtClean="0">
                          <a:latin typeface="+mn-lt"/>
                        </a:rPr>
                        <a:t> on bacteria</a:t>
                      </a:r>
                      <a:endParaRPr lang="zh-TW" altLang="en-US" sz="1200" dirty="0">
                        <a:latin typeface="+mn-lt"/>
                      </a:endParaRPr>
                    </a:p>
                  </a:txBody>
                  <a:tcPr/>
                </a:tc>
                <a:extLst>
                  <a:ext uri="{0D108BD9-81ED-4DB2-BD59-A6C34878D82A}">
                    <a16:rowId xmlns:a16="http://schemas.microsoft.com/office/drawing/2014/main" val="3886726899"/>
                  </a:ext>
                </a:extLst>
              </a:tr>
              <a:tr h="370840">
                <a:tc>
                  <a:txBody>
                    <a:bodyPr/>
                    <a:lstStyle/>
                    <a:p>
                      <a:r>
                        <a:rPr lang="en-US" altLang="zh-TW" sz="1200" dirty="0" smtClean="0">
                          <a:latin typeface="+mn-lt"/>
                        </a:rPr>
                        <a:t>f14</a:t>
                      </a:r>
                      <a:endParaRPr lang="zh-TW" altLang="en-US" sz="1200" dirty="0">
                        <a:latin typeface="+mn-lt"/>
                      </a:endParaRPr>
                    </a:p>
                  </a:txBody>
                  <a:tcPr/>
                </a:tc>
                <a:tc>
                  <a:txBody>
                    <a:bodyPr/>
                    <a:lstStyle/>
                    <a:p>
                      <a:r>
                        <a:rPr lang="en-US" altLang="zh-TW" sz="1200" dirty="0" smtClean="0">
                          <a:latin typeface="+mn-lt"/>
                        </a:rPr>
                        <a:t>BAC-&gt;MAC</a:t>
                      </a:r>
                      <a:endParaRPr lang="zh-TW" altLang="en-US" sz="1200" dirty="0">
                        <a:latin typeface="+mn-lt"/>
                      </a:endParaRPr>
                    </a:p>
                  </a:txBody>
                  <a:tcPr/>
                </a:tc>
                <a:tc>
                  <a:txBody>
                    <a:bodyPr/>
                    <a:lstStyle/>
                    <a:p>
                      <a:r>
                        <a:rPr lang="en-US" altLang="zh-TW" sz="1200" dirty="0" err="1" smtClean="0">
                          <a:latin typeface="+mn-lt"/>
                        </a:rPr>
                        <a:t>Macrofauna</a:t>
                      </a:r>
                      <a:r>
                        <a:rPr lang="en-US" altLang="zh-TW" sz="1200" baseline="0" dirty="0" smtClean="0">
                          <a:latin typeface="+mn-lt"/>
                        </a:rPr>
                        <a:t> feed on bacteria</a:t>
                      </a:r>
                      <a:endParaRPr lang="zh-TW" altLang="en-US" sz="1200" dirty="0">
                        <a:latin typeface="+mn-lt"/>
                      </a:endParaRPr>
                    </a:p>
                  </a:txBody>
                  <a:tcPr/>
                </a:tc>
                <a:extLst>
                  <a:ext uri="{0D108BD9-81ED-4DB2-BD59-A6C34878D82A}">
                    <a16:rowId xmlns:a16="http://schemas.microsoft.com/office/drawing/2014/main" val="1509275914"/>
                  </a:ext>
                </a:extLst>
              </a:tr>
              <a:tr h="370840">
                <a:tc>
                  <a:txBody>
                    <a:bodyPr/>
                    <a:lstStyle/>
                    <a:p>
                      <a:r>
                        <a:rPr lang="en-US" altLang="zh-TW" sz="1200" dirty="0" smtClean="0">
                          <a:latin typeface="+mn-lt"/>
                        </a:rPr>
                        <a:t>f15</a:t>
                      </a:r>
                      <a:endParaRPr lang="zh-TW" altLang="en-US" sz="1200" dirty="0">
                        <a:latin typeface="+mn-lt"/>
                      </a:endParaRPr>
                    </a:p>
                  </a:txBody>
                  <a:tcPr/>
                </a:tc>
                <a:tc>
                  <a:txBody>
                    <a:bodyPr/>
                    <a:lstStyle/>
                    <a:p>
                      <a:r>
                        <a:rPr lang="en-US" altLang="zh-TW" sz="1200" dirty="0" smtClean="0">
                          <a:latin typeface="+mn-lt"/>
                        </a:rPr>
                        <a:t>BAC-&gt;MEG</a:t>
                      </a:r>
                      <a:endParaRPr lang="zh-TW" altLang="en-US" sz="1200" dirty="0">
                        <a:latin typeface="+mn-lt"/>
                      </a:endParaRPr>
                    </a:p>
                  </a:txBody>
                  <a:tcPr/>
                </a:tc>
                <a:tc>
                  <a:txBody>
                    <a:bodyPr/>
                    <a:lstStyle/>
                    <a:p>
                      <a:r>
                        <a:rPr lang="en-US" altLang="zh-TW" sz="1200" dirty="0" smtClean="0">
                          <a:latin typeface="+mn-lt"/>
                        </a:rPr>
                        <a:t>Megafauna</a:t>
                      </a:r>
                      <a:r>
                        <a:rPr lang="en-US" altLang="zh-TW" sz="1200" baseline="0" dirty="0" smtClean="0">
                          <a:latin typeface="+mn-lt"/>
                        </a:rPr>
                        <a:t> feed on bacteria</a:t>
                      </a:r>
                      <a:endParaRPr lang="zh-TW" altLang="en-US" sz="1200" dirty="0">
                        <a:latin typeface="+mn-lt"/>
                      </a:endParaRPr>
                    </a:p>
                  </a:txBody>
                  <a:tcPr/>
                </a:tc>
                <a:extLst>
                  <a:ext uri="{0D108BD9-81ED-4DB2-BD59-A6C34878D82A}">
                    <a16:rowId xmlns:a16="http://schemas.microsoft.com/office/drawing/2014/main" val="3061877923"/>
                  </a:ext>
                </a:extLst>
              </a:tr>
              <a:tr h="370840">
                <a:tc>
                  <a:txBody>
                    <a:bodyPr/>
                    <a:lstStyle/>
                    <a:p>
                      <a:r>
                        <a:rPr lang="en-US" altLang="zh-TW" sz="1200" dirty="0" smtClean="0">
                          <a:latin typeface="+mn-lt"/>
                        </a:rPr>
                        <a:t>f16</a:t>
                      </a:r>
                      <a:endParaRPr lang="zh-TW" altLang="en-US" sz="1200" dirty="0">
                        <a:latin typeface="+mn-lt"/>
                      </a:endParaRPr>
                    </a:p>
                  </a:txBody>
                  <a:tcPr/>
                </a:tc>
                <a:tc>
                  <a:txBody>
                    <a:bodyPr/>
                    <a:lstStyle/>
                    <a:p>
                      <a:r>
                        <a:rPr lang="en-US" altLang="zh-TW" sz="1200" dirty="0" smtClean="0">
                          <a:latin typeface="+mn-lt"/>
                        </a:rPr>
                        <a:t>MEI-&gt;MAC</a:t>
                      </a:r>
                      <a:endParaRPr lang="zh-TW" altLang="en-US" sz="1200" dirty="0">
                        <a:latin typeface="+mn-lt"/>
                      </a:endParaRPr>
                    </a:p>
                  </a:txBody>
                  <a:tcPr/>
                </a:tc>
                <a:tc>
                  <a:txBody>
                    <a:bodyPr/>
                    <a:lstStyle/>
                    <a:p>
                      <a:r>
                        <a:rPr lang="en-US" altLang="zh-TW" sz="1200" dirty="0" err="1" smtClean="0">
                          <a:latin typeface="+mn-lt"/>
                        </a:rPr>
                        <a:t>Macrofauna</a:t>
                      </a:r>
                      <a:r>
                        <a:rPr lang="en-US" altLang="zh-TW" sz="1200" dirty="0" smtClean="0">
                          <a:latin typeface="+mn-lt"/>
                        </a:rPr>
                        <a:t> feed on</a:t>
                      </a:r>
                      <a:r>
                        <a:rPr lang="en-US" altLang="zh-TW" sz="1200" baseline="0" dirty="0" smtClean="0">
                          <a:latin typeface="+mn-lt"/>
                        </a:rPr>
                        <a:t> </a:t>
                      </a:r>
                      <a:r>
                        <a:rPr lang="en-US" altLang="zh-TW" sz="1200" baseline="0" dirty="0" err="1" smtClean="0">
                          <a:latin typeface="+mn-lt"/>
                        </a:rPr>
                        <a:t>meiofauna</a:t>
                      </a:r>
                      <a:endParaRPr lang="zh-TW" altLang="en-US" sz="1200" dirty="0">
                        <a:latin typeface="+mn-lt"/>
                      </a:endParaRPr>
                    </a:p>
                  </a:txBody>
                  <a:tcPr/>
                </a:tc>
                <a:extLst>
                  <a:ext uri="{0D108BD9-81ED-4DB2-BD59-A6C34878D82A}">
                    <a16:rowId xmlns:a16="http://schemas.microsoft.com/office/drawing/2014/main" val="424432162"/>
                  </a:ext>
                </a:extLst>
              </a:tr>
              <a:tr h="370840">
                <a:tc>
                  <a:txBody>
                    <a:bodyPr/>
                    <a:lstStyle/>
                    <a:p>
                      <a:r>
                        <a:rPr lang="en-US" altLang="zh-TW" sz="1200" dirty="0" smtClean="0">
                          <a:latin typeface="+mn-lt"/>
                        </a:rPr>
                        <a:t>f17</a:t>
                      </a:r>
                      <a:endParaRPr lang="zh-TW" altLang="en-US" sz="1200" dirty="0">
                        <a:latin typeface="+mn-lt"/>
                      </a:endParaRPr>
                    </a:p>
                  </a:txBody>
                  <a:tcPr/>
                </a:tc>
                <a:tc>
                  <a:txBody>
                    <a:bodyPr/>
                    <a:lstStyle/>
                    <a:p>
                      <a:r>
                        <a:rPr lang="en-US" altLang="zh-TW" sz="1200" dirty="0" smtClean="0">
                          <a:latin typeface="+mn-lt"/>
                        </a:rPr>
                        <a:t>MEI-&gt;MEG</a:t>
                      </a:r>
                      <a:endParaRPr lang="zh-TW" altLang="en-US" sz="1200" dirty="0">
                        <a:latin typeface="+mn-lt"/>
                      </a:endParaRPr>
                    </a:p>
                  </a:txBody>
                  <a:tcPr/>
                </a:tc>
                <a:tc>
                  <a:txBody>
                    <a:bodyPr/>
                    <a:lstStyle/>
                    <a:p>
                      <a:r>
                        <a:rPr lang="en-US" altLang="zh-TW" sz="1200" dirty="0" smtClean="0">
                          <a:latin typeface="+mn-lt"/>
                        </a:rPr>
                        <a:t>Megafauna</a:t>
                      </a:r>
                      <a:r>
                        <a:rPr lang="en-US" altLang="zh-TW" sz="1200" baseline="0" dirty="0" smtClean="0">
                          <a:latin typeface="+mn-lt"/>
                        </a:rPr>
                        <a:t> feed on </a:t>
                      </a:r>
                      <a:r>
                        <a:rPr lang="en-US" altLang="zh-TW" sz="1200" baseline="0" dirty="0" err="1" smtClean="0">
                          <a:latin typeface="+mn-lt"/>
                        </a:rPr>
                        <a:t>meiofauna</a:t>
                      </a:r>
                      <a:endParaRPr lang="zh-TW" altLang="en-US" sz="1200" dirty="0">
                        <a:latin typeface="+mn-lt"/>
                      </a:endParaRPr>
                    </a:p>
                  </a:txBody>
                  <a:tcPr/>
                </a:tc>
                <a:extLst>
                  <a:ext uri="{0D108BD9-81ED-4DB2-BD59-A6C34878D82A}">
                    <a16:rowId xmlns:a16="http://schemas.microsoft.com/office/drawing/2014/main" val="756354211"/>
                  </a:ext>
                </a:extLst>
              </a:tr>
            </a:tbl>
          </a:graphicData>
        </a:graphic>
      </p:graphicFrame>
      <p:grpSp>
        <p:nvGrpSpPr>
          <p:cNvPr id="73" name="群組 72"/>
          <p:cNvGrpSpPr/>
          <p:nvPr/>
        </p:nvGrpSpPr>
        <p:grpSpPr>
          <a:xfrm>
            <a:off x="5158495" y="333632"/>
            <a:ext cx="6925901" cy="4423718"/>
            <a:chOff x="2131749" y="122377"/>
            <a:chExt cx="9965224" cy="6385059"/>
          </a:xfrm>
        </p:grpSpPr>
        <p:grpSp>
          <p:nvGrpSpPr>
            <p:cNvPr id="74" name="群組 73"/>
            <p:cNvGrpSpPr/>
            <p:nvPr/>
          </p:nvGrpSpPr>
          <p:grpSpPr>
            <a:xfrm>
              <a:off x="2131749" y="669114"/>
              <a:ext cx="9965224" cy="5838322"/>
              <a:chOff x="2131749" y="669114"/>
              <a:chExt cx="9965224" cy="5838322"/>
            </a:xfrm>
          </p:grpSpPr>
          <p:sp>
            <p:nvSpPr>
              <p:cNvPr id="106" name="圓角矩形 105"/>
              <p:cNvSpPr/>
              <p:nvPr/>
            </p:nvSpPr>
            <p:spPr>
              <a:xfrm>
                <a:off x="5482488" y="4291904"/>
                <a:ext cx="1526072" cy="79250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t>macro</a:t>
                </a:r>
                <a:endParaRPr lang="zh-TW" altLang="en-US" sz="2000" dirty="0"/>
              </a:p>
            </p:txBody>
          </p:sp>
          <p:sp>
            <p:nvSpPr>
              <p:cNvPr id="107" name="圓角矩形 106"/>
              <p:cNvSpPr/>
              <p:nvPr/>
            </p:nvSpPr>
            <p:spPr>
              <a:xfrm>
                <a:off x="5392199" y="2730930"/>
                <a:ext cx="1526072" cy="79250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err="1" smtClean="0"/>
                  <a:t>meio</a:t>
                </a:r>
                <a:endParaRPr lang="zh-TW" altLang="en-US" sz="2000" dirty="0"/>
              </a:p>
            </p:txBody>
          </p:sp>
          <p:sp>
            <p:nvSpPr>
              <p:cNvPr id="108" name="圓角矩形 107"/>
              <p:cNvSpPr/>
              <p:nvPr/>
            </p:nvSpPr>
            <p:spPr>
              <a:xfrm>
                <a:off x="2877058" y="4210926"/>
                <a:ext cx="1526072" cy="79250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t>bac</a:t>
                </a:r>
                <a:endParaRPr lang="zh-TW" altLang="en-US" sz="2000" dirty="0"/>
              </a:p>
            </p:txBody>
          </p:sp>
          <p:sp>
            <p:nvSpPr>
              <p:cNvPr id="109" name="圓角矩形 108"/>
              <p:cNvSpPr/>
              <p:nvPr/>
            </p:nvSpPr>
            <p:spPr>
              <a:xfrm>
                <a:off x="7551009" y="776366"/>
                <a:ext cx="1526072" cy="79250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t>mega</a:t>
                </a:r>
                <a:endParaRPr lang="zh-TW" altLang="en-US" sz="2000" dirty="0"/>
              </a:p>
            </p:txBody>
          </p:sp>
          <p:sp>
            <p:nvSpPr>
              <p:cNvPr id="110" name="圓角矩形 109"/>
              <p:cNvSpPr/>
              <p:nvPr/>
            </p:nvSpPr>
            <p:spPr>
              <a:xfrm>
                <a:off x="2877057" y="2756984"/>
                <a:ext cx="1526072" cy="79250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err="1" smtClean="0"/>
                  <a:t>sed</a:t>
                </a:r>
                <a:endParaRPr lang="zh-TW" altLang="en-US" sz="2000" dirty="0"/>
              </a:p>
            </p:txBody>
          </p:sp>
          <p:sp>
            <p:nvSpPr>
              <p:cNvPr id="111" name="圓角矩形 110"/>
              <p:cNvSpPr/>
              <p:nvPr/>
            </p:nvSpPr>
            <p:spPr>
              <a:xfrm>
                <a:off x="6245524" y="5714927"/>
                <a:ext cx="1526072" cy="79250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t>fish</a:t>
                </a:r>
                <a:endParaRPr lang="zh-TW" altLang="en-US" sz="2000" dirty="0"/>
              </a:p>
            </p:txBody>
          </p:sp>
          <p:cxnSp>
            <p:nvCxnSpPr>
              <p:cNvPr id="112" name="直線單箭頭接點 111"/>
              <p:cNvCxnSpPr/>
              <p:nvPr/>
            </p:nvCxnSpPr>
            <p:spPr>
              <a:xfrm flipV="1">
                <a:off x="3996410" y="3476713"/>
                <a:ext cx="0" cy="72806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單箭頭接點 113"/>
              <p:cNvCxnSpPr/>
              <p:nvPr/>
            </p:nvCxnSpPr>
            <p:spPr>
              <a:xfrm flipH="1">
                <a:off x="3417978" y="3514854"/>
                <a:ext cx="1" cy="68992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114"/>
              <p:cNvCxnSpPr/>
              <p:nvPr/>
            </p:nvCxnSpPr>
            <p:spPr>
              <a:xfrm flipH="1" flipV="1">
                <a:off x="4403131" y="2908609"/>
                <a:ext cx="917360" cy="1214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p:cNvCxnSpPr>
                <a:stCxn id="110" idx="3"/>
                <a:endCxn id="107" idx="1"/>
              </p:cNvCxnSpPr>
              <p:nvPr/>
            </p:nvCxnSpPr>
            <p:spPr>
              <a:xfrm flipV="1">
                <a:off x="4403129" y="3127185"/>
                <a:ext cx="989070" cy="2605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單箭頭接點 116"/>
              <p:cNvCxnSpPr/>
              <p:nvPr/>
            </p:nvCxnSpPr>
            <p:spPr>
              <a:xfrm flipH="1" flipV="1">
                <a:off x="4337494" y="3469036"/>
                <a:ext cx="1141132" cy="10148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117"/>
              <p:cNvCxnSpPr/>
              <p:nvPr/>
            </p:nvCxnSpPr>
            <p:spPr>
              <a:xfrm>
                <a:off x="4415035" y="3230295"/>
                <a:ext cx="1240307" cy="107706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p:cNvCxnSpPr/>
              <p:nvPr/>
            </p:nvCxnSpPr>
            <p:spPr>
              <a:xfrm flipH="1">
                <a:off x="6196760" y="3523439"/>
                <a:ext cx="1" cy="7925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p:cNvCxnSpPr/>
              <p:nvPr/>
            </p:nvCxnSpPr>
            <p:spPr>
              <a:xfrm>
                <a:off x="4403808" y="4746305"/>
                <a:ext cx="1090450" cy="180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p:cNvCxnSpPr/>
              <p:nvPr/>
            </p:nvCxnSpPr>
            <p:spPr>
              <a:xfrm flipV="1">
                <a:off x="4374052" y="3367316"/>
                <a:ext cx="1036070" cy="92361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p:cNvCxnSpPr>
                <a:endCxn id="125" idx="2"/>
              </p:cNvCxnSpPr>
              <p:nvPr/>
            </p:nvCxnSpPr>
            <p:spPr>
              <a:xfrm flipH="1" flipV="1">
                <a:off x="2894786" y="1461623"/>
                <a:ext cx="431773" cy="1214385"/>
              </a:xfrm>
              <a:prstGeom prst="straightConnector1">
                <a:avLst/>
              </a:prstGeom>
              <a:ln w="571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圓角矩形 124"/>
              <p:cNvSpPr/>
              <p:nvPr/>
            </p:nvSpPr>
            <p:spPr>
              <a:xfrm>
                <a:off x="2131749" y="669114"/>
                <a:ext cx="1526072" cy="79250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t>EXP_S</a:t>
                </a:r>
              </a:p>
            </p:txBody>
          </p:sp>
          <p:sp>
            <p:nvSpPr>
              <p:cNvPr id="126" name="圓角矩形 125"/>
              <p:cNvSpPr/>
              <p:nvPr/>
            </p:nvSpPr>
            <p:spPr>
              <a:xfrm>
                <a:off x="3761665" y="1133104"/>
                <a:ext cx="1526072" cy="79250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t>POC_W</a:t>
                </a:r>
                <a:endParaRPr lang="zh-TW" altLang="en-US" sz="2000" dirty="0"/>
              </a:p>
            </p:txBody>
          </p:sp>
          <p:cxnSp>
            <p:nvCxnSpPr>
              <p:cNvPr id="128" name="直線單箭頭接點 127"/>
              <p:cNvCxnSpPr>
                <a:stCxn id="126" idx="2"/>
                <a:endCxn id="110" idx="0"/>
              </p:cNvCxnSpPr>
              <p:nvPr/>
            </p:nvCxnSpPr>
            <p:spPr>
              <a:xfrm flipH="1">
                <a:off x="3640094" y="1925613"/>
                <a:ext cx="884608" cy="831371"/>
              </a:xfrm>
              <a:prstGeom prst="straightConnector1">
                <a:avLst/>
              </a:prstGeom>
              <a:ln w="571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圓角矩形 128"/>
              <p:cNvSpPr/>
              <p:nvPr/>
            </p:nvSpPr>
            <p:spPr>
              <a:xfrm>
                <a:off x="9041966" y="3794521"/>
                <a:ext cx="1526072" cy="79250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t>DIC_W</a:t>
                </a:r>
                <a:endParaRPr lang="zh-TW" altLang="en-US" sz="2000" dirty="0"/>
              </a:p>
            </p:txBody>
          </p:sp>
          <p:cxnSp>
            <p:nvCxnSpPr>
              <p:cNvPr id="130" name="直線單箭頭接點 129"/>
              <p:cNvCxnSpPr>
                <a:stCxn id="107" idx="3"/>
                <a:endCxn id="129" idx="1"/>
              </p:cNvCxnSpPr>
              <p:nvPr/>
            </p:nvCxnSpPr>
            <p:spPr>
              <a:xfrm>
                <a:off x="6918271" y="3127185"/>
                <a:ext cx="2123695" cy="1063591"/>
              </a:xfrm>
              <a:prstGeom prst="straightConnector1">
                <a:avLst/>
              </a:prstGeom>
              <a:ln w="571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圓角矩形 130"/>
              <p:cNvSpPr/>
              <p:nvPr/>
            </p:nvSpPr>
            <p:spPr>
              <a:xfrm>
                <a:off x="10570901" y="4461857"/>
                <a:ext cx="1526072" cy="79250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err="1" smtClean="0"/>
                  <a:t>Exp_B</a:t>
                </a:r>
                <a:endParaRPr lang="zh-TW" altLang="en-US" sz="2000" dirty="0"/>
              </a:p>
            </p:txBody>
          </p:sp>
          <p:cxnSp>
            <p:nvCxnSpPr>
              <p:cNvPr id="132" name="直線單箭頭接點 131"/>
              <p:cNvCxnSpPr>
                <a:stCxn id="111" idx="3"/>
                <a:endCxn id="131" idx="2"/>
              </p:cNvCxnSpPr>
              <p:nvPr/>
            </p:nvCxnSpPr>
            <p:spPr>
              <a:xfrm flipV="1">
                <a:off x="7771596" y="5254366"/>
                <a:ext cx="3562341" cy="856816"/>
              </a:xfrm>
              <a:prstGeom prst="straightConnector1">
                <a:avLst/>
              </a:prstGeom>
              <a:ln w="571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線單箭頭接點 132"/>
              <p:cNvCxnSpPr>
                <a:stCxn id="111" idx="3"/>
              </p:cNvCxnSpPr>
              <p:nvPr/>
            </p:nvCxnSpPr>
            <p:spPr>
              <a:xfrm flipV="1">
                <a:off x="7771596" y="4574034"/>
                <a:ext cx="1375303" cy="1537148"/>
              </a:xfrm>
              <a:prstGeom prst="straightConnector1">
                <a:avLst/>
              </a:prstGeom>
              <a:ln w="571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線單箭頭接點 133"/>
              <p:cNvCxnSpPr/>
              <p:nvPr/>
            </p:nvCxnSpPr>
            <p:spPr>
              <a:xfrm>
                <a:off x="9039103" y="1397091"/>
                <a:ext cx="1421656" cy="2443653"/>
              </a:xfrm>
              <a:prstGeom prst="straightConnector1">
                <a:avLst/>
              </a:prstGeom>
              <a:ln w="571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134"/>
              <p:cNvCxnSpPr/>
              <p:nvPr/>
            </p:nvCxnSpPr>
            <p:spPr>
              <a:xfrm flipV="1">
                <a:off x="4337494" y="1550084"/>
                <a:ext cx="3510307" cy="117469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線單箭頭接點 135"/>
              <p:cNvCxnSpPr>
                <a:stCxn id="107" idx="3"/>
              </p:cNvCxnSpPr>
              <p:nvPr/>
            </p:nvCxnSpPr>
            <p:spPr>
              <a:xfrm flipV="1">
                <a:off x="6918271" y="1438391"/>
                <a:ext cx="1360658" cy="168879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單箭頭接點 136"/>
              <p:cNvCxnSpPr>
                <a:stCxn id="106" idx="3"/>
              </p:cNvCxnSpPr>
              <p:nvPr/>
            </p:nvCxnSpPr>
            <p:spPr>
              <a:xfrm flipV="1">
                <a:off x="7008560" y="1509656"/>
                <a:ext cx="1511988" cy="317850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線單箭頭接點 137"/>
              <p:cNvCxnSpPr/>
              <p:nvPr/>
            </p:nvCxnSpPr>
            <p:spPr>
              <a:xfrm>
                <a:off x="9061738" y="874386"/>
                <a:ext cx="2798042" cy="3565081"/>
              </a:xfrm>
              <a:prstGeom prst="straightConnector1">
                <a:avLst/>
              </a:prstGeom>
              <a:ln w="571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肘形接點 138"/>
              <p:cNvCxnSpPr/>
              <p:nvPr/>
            </p:nvCxnSpPr>
            <p:spPr>
              <a:xfrm rot="10800000">
                <a:off x="2943564" y="3375995"/>
                <a:ext cx="3334690" cy="2691071"/>
              </a:xfrm>
              <a:prstGeom prst="bentConnector3">
                <a:avLst>
                  <a:gd name="adj1" fmla="val 116289"/>
                </a:avLst>
              </a:prstGeom>
              <a:ln w="57150">
                <a:tailEnd type="triangle"/>
              </a:ln>
            </p:spPr>
            <p:style>
              <a:lnRef idx="1">
                <a:schemeClr val="dk1"/>
              </a:lnRef>
              <a:fillRef idx="0">
                <a:schemeClr val="dk1"/>
              </a:fillRef>
              <a:effectRef idx="0">
                <a:schemeClr val="dk1"/>
              </a:effectRef>
              <a:fontRef idx="minor">
                <a:schemeClr val="tx1"/>
              </a:fontRef>
            </p:style>
          </p:cxnSp>
          <p:cxnSp>
            <p:nvCxnSpPr>
              <p:cNvPr id="140" name="直線單箭頭接點 139"/>
              <p:cNvCxnSpPr>
                <a:stCxn id="106" idx="2"/>
                <a:endCxn id="111" idx="0"/>
              </p:cNvCxnSpPr>
              <p:nvPr/>
            </p:nvCxnSpPr>
            <p:spPr>
              <a:xfrm>
                <a:off x="6245524" y="5084413"/>
                <a:ext cx="763036" cy="630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線單箭頭接點 140"/>
              <p:cNvCxnSpPr>
                <a:endCxn id="111" idx="0"/>
              </p:cNvCxnSpPr>
              <p:nvPr/>
            </p:nvCxnSpPr>
            <p:spPr>
              <a:xfrm flipH="1">
                <a:off x="7008560" y="1603152"/>
                <a:ext cx="1703341" cy="41117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線單箭頭接點 141"/>
              <p:cNvCxnSpPr/>
              <p:nvPr/>
            </p:nvCxnSpPr>
            <p:spPr>
              <a:xfrm flipH="1">
                <a:off x="3906366" y="1509656"/>
                <a:ext cx="3675164" cy="11812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單箭頭接點 143"/>
              <p:cNvCxnSpPr>
                <a:stCxn id="106" idx="3"/>
                <a:endCxn id="129" idx="1"/>
              </p:cNvCxnSpPr>
              <p:nvPr/>
            </p:nvCxnSpPr>
            <p:spPr>
              <a:xfrm flipV="1">
                <a:off x="7008560" y="4190776"/>
                <a:ext cx="2033406" cy="497383"/>
              </a:xfrm>
              <a:prstGeom prst="straightConnector1">
                <a:avLst/>
              </a:prstGeom>
              <a:ln w="571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肘形接點 144"/>
              <p:cNvCxnSpPr/>
              <p:nvPr/>
            </p:nvCxnSpPr>
            <p:spPr>
              <a:xfrm rot="5400000" flipH="1" flipV="1">
                <a:off x="6109909" y="1712218"/>
                <a:ext cx="416405" cy="6164908"/>
              </a:xfrm>
              <a:prstGeom prst="bentConnector3">
                <a:avLst>
                  <a:gd name="adj1" fmla="val -69736"/>
                </a:avLst>
              </a:prstGeom>
              <a:ln w="57150">
                <a:solidFill>
                  <a:schemeClr val="bg2">
                    <a:lumMod val="90000"/>
                  </a:schemeClr>
                </a:solidFill>
                <a:tailEnd type="triangle"/>
              </a:ln>
            </p:spPr>
            <p:style>
              <a:lnRef idx="1">
                <a:schemeClr val="dk1"/>
              </a:lnRef>
              <a:fillRef idx="0">
                <a:schemeClr val="dk1"/>
              </a:fillRef>
              <a:effectRef idx="0">
                <a:schemeClr val="dk1"/>
              </a:effectRef>
              <a:fontRef idx="minor">
                <a:schemeClr val="tx1"/>
              </a:fontRef>
            </p:style>
          </p:cxnSp>
          <p:cxnSp>
            <p:nvCxnSpPr>
              <p:cNvPr id="146" name="肘形接點 145"/>
              <p:cNvCxnSpPr>
                <a:stCxn id="108" idx="1"/>
                <a:endCxn id="109" idx="0"/>
              </p:cNvCxnSpPr>
              <p:nvPr/>
            </p:nvCxnSpPr>
            <p:spPr>
              <a:xfrm rot="10800000" flipH="1">
                <a:off x="2877057" y="776367"/>
                <a:ext cx="5436987" cy="3830815"/>
              </a:xfrm>
              <a:prstGeom prst="bentConnector4">
                <a:avLst>
                  <a:gd name="adj1" fmla="val -17177"/>
                  <a:gd name="adj2" fmla="val 119328"/>
                </a:avLst>
              </a:prstGeom>
              <a:ln w="57150">
                <a:solidFill>
                  <a:schemeClr val="bg2">
                    <a:lumMod val="90000"/>
                  </a:schemeClr>
                </a:solidFill>
                <a:tailEnd type="triangle"/>
              </a:ln>
            </p:spPr>
            <p:style>
              <a:lnRef idx="1">
                <a:schemeClr val="dk1"/>
              </a:lnRef>
              <a:fillRef idx="0">
                <a:schemeClr val="dk1"/>
              </a:fillRef>
              <a:effectRef idx="0">
                <a:schemeClr val="dk1"/>
              </a:effectRef>
              <a:fontRef idx="minor">
                <a:schemeClr val="tx1"/>
              </a:fontRef>
            </p:style>
          </p:cxnSp>
        </p:grpSp>
        <p:grpSp>
          <p:nvGrpSpPr>
            <p:cNvPr id="75" name="群組 74"/>
            <p:cNvGrpSpPr/>
            <p:nvPr/>
          </p:nvGrpSpPr>
          <p:grpSpPr>
            <a:xfrm>
              <a:off x="2940555" y="122377"/>
              <a:ext cx="6607784" cy="6331430"/>
              <a:chOff x="2940555" y="122377"/>
              <a:chExt cx="6607784" cy="6331430"/>
            </a:xfrm>
          </p:grpSpPr>
          <p:grpSp>
            <p:nvGrpSpPr>
              <p:cNvPr id="76" name="群組 75"/>
              <p:cNvGrpSpPr/>
              <p:nvPr/>
            </p:nvGrpSpPr>
            <p:grpSpPr>
              <a:xfrm>
                <a:off x="2940555" y="1552745"/>
                <a:ext cx="1384481" cy="2476803"/>
                <a:chOff x="3003465" y="1519078"/>
                <a:chExt cx="1384481" cy="2476803"/>
              </a:xfrm>
            </p:grpSpPr>
            <p:sp>
              <p:nvSpPr>
                <p:cNvPr id="100" name="文字方塊 99"/>
                <p:cNvSpPr txBox="1"/>
                <p:nvPr/>
              </p:nvSpPr>
              <p:spPr>
                <a:xfrm>
                  <a:off x="4015728" y="1869763"/>
                  <a:ext cx="372218" cy="369331"/>
                </a:xfrm>
                <a:prstGeom prst="rect">
                  <a:avLst/>
                </a:prstGeom>
                <a:noFill/>
              </p:spPr>
              <p:txBody>
                <a:bodyPr wrap="none" rtlCol="0">
                  <a:spAutoFit/>
                </a:bodyPr>
                <a:lstStyle/>
                <a:p>
                  <a:r>
                    <a:rPr lang="en-US" altLang="zh-TW" dirty="0" smtClean="0">
                      <a:solidFill>
                        <a:srgbClr val="FF0000"/>
                      </a:solidFill>
                    </a:rPr>
                    <a:t>f1</a:t>
                  </a:r>
                  <a:endParaRPr lang="zh-TW" altLang="en-US" dirty="0">
                    <a:solidFill>
                      <a:srgbClr val="FF0000"/>
                    </a:solidFill>
                  </a:endParaRPr>
                </a:p>
              </p:txBody>
            </p:sp>
            <p:sp>
              <p:nvSpPr>
                <p:cNvPr id="102" name="文字方塊 101"/>
                <p:cNvSpPr txBox="1"/>
                <p:nvPr/>
              </p:nvSpPr>
              <p:spPr>
                <a:xfrm>
                  <a:off x="3003465" y="1519078"/>
                  <a:ext cx="372218" cy="369331"/>
                </a:xfrm>
                <a:prstGeom prst="rect">
                  <a:avLst/>
                </a:prstGeom>
                <a:noFill/>
              </p:spPr>
              <p:txBody>
                <a:bodyPr wrap="none" rtlCol="0">
                  <a:spAutoFit/>
                </a:bodyPr>
                <a:lstStyle/>
                <a:p>
                  <a:r>
                    <a:rPr lang="en-US" altLang="zh-TW" dirty="0" smtClean="0">
                      <a:solidFill>
                        <a:srgbClr val="FF0000"/>
                      </a:solidFill>
                    </a:rPr>
                    <a:t>f2</a:t>
                  </a:r>
                  <a:endParaRPr lang="zh-TW" altLang="en-US" dirty="0">
                    <a:solidFill>
                      <a:srgbClr val="FF0000"/>
                    </a:solidFill>
                  </a:endParaRPr>
                </a:p>
              </p:txBody>
            </p:sp>
            <p:sp>
              <p:nvSpPr>
                <p:cNvPr id="103" name="文字方塊 102"/>
                <p:cNvSpPr txBox="1"/>
                <p:nvPr/>
              </p:nvSpPr>
              <p:spPr>
                <a:xfrm>
                  <a:off x="3378972" y="3591912"/>
                  <a:ext cx="372218" cy="369332"/>
                </a:xfrm>
                <a:prstGeom prst="rect">
                  <a:avLst/>
                </a:prstGeom>
                <a:noFill/>
              </p:spPr>
              <p:txBody>
                <a:bodyPr wrap="none" rtlCol="0">
                  <a:spAutoFit/>
                </a:bodyPr>
                <a:lstStyle/>
                <a:p>
                  <a:r>
                    <a:rPr lang="en-US" altLang="zh-TW" dirty="0" smtClean="0">
                      <a:solidFill>
                        <a:srgbClr val="FF0000"/>
                      </a:solidFill>
                    </a:rPr>
                    <a:t>f3</a:t>
                  </a:r>
                  <a:endParaRPr lang="zh-TW" altLang="en-US" dirty="0">
                    <a:solidFill>
                      <a:srgbClr val="FF0000"/>
                    </a:solidFill>
                  </a:endParaRPr>
                </a:p>
              </p:txBody>
            </p:sp>
            <p:sp>
              <p:nvSpPr>
                <p:cNvPr id="105" name="文字方塊 104"/>
                <p:cNvSpPr txBox="1"/>
                <p:nvPr/>
              </p:nvSpPr>
              <p:spPr>
                <a:xfrm>
                  <a:off x="4005711" y="3626549"/>
                  <a:ext cx="372218" cy="369332"/>
                </a:xfrm>
                <a:prstGeom prst="rect">
                  <a:avLst/>
                </a:prstGeom>
                <a:noFill/>
              </p:spPr>
              <p:txBody>
                <a:bodyPr wrap="none" rtlCol="0">
                  <a:spAutoFit/>
                </a:bodyPr>
                <a:lstStyle/>
                <a:p>
                  <a:r>
                    <a:rPr lang="en-US" altLang="zh-TW" dirty="0" smtClean="0">
                      <a:solidFill>
                        <a:srgbClr val="FF0000"/>
                      </a:solidFill>
                    </a:rPr>
                    <a:t>f4</a:t>
                  </a:r>
                  <a:endParaRPr lang="zh-TW" altLang="en-US" dirty="0">
                    <a:solidFill>
                      <a:srgbClr val="FF0000"/>
                    </a:solidFill>
                  </a:endParaRPr>
                </a:p>
              </p:txBody>
            </p:sp>
          </p:grpSp>
          <p:sp>
            <p:nvSpPr>
              <p:cNvPr id="77" name="文字方塊 76"/>
              <p:cNvSpPr txBox="1"/>
              <p:nvPr/>
            </p:nvSpPr>
            <p:spPr>
              <a:xfrm>
                <a:off x="4909685" y="3116339"/>
                <a:ext cx="372218" cy="369332"/>
              </a:xfrm>
              <a:prstGeom prst="rect">
                <a:avLst/>
              </a:prstGeom>
              <a:noFill/>
            </p:spPr>
            <p:txBody>
              <a:bodyPr wrap="none" rtlCol="0">
                <a:spAutoFit/>
              </a:bodyPr>
              <a:lstStyle/>
              <a:p>
                <a:r>
                  <a:rPr lang="en-US" altLang="zh-TW" dirty="0" smtClean="0">
                    <a:solidFill>
                      <a:srgbClr val="FF0000"/>
                    </a:solidFill>
                  </a:rPr>
                  <a:t>f5</a:t>
                </a:r>
                <a:endParaRPr lang="zh-TW" altLang="en-US" dirty="0">
                  <a:solidFill>
                    <a:srgbClr val="FF0000"/>
                  </a:solidFill>
                </a:endParaRPr>
              </a:p>
            </p:txBody>
          </p:sp>
          <p:sp>
            <p:nvSpPr>
              <p:cNvPr id="78" name="文字方塊 77"/>
              <p:cNvSpPr txBox="1"/>
              <p:nvPr/>
            </p:nvSpPr>
            <p:spPr>
              <a:xfrm>
                <a:off x="4946813" y="2644458"/>
                <a:ext cx="372218" cy="369332"/>
              </a:xfrm>
              <a:prstGeom prst="rect">
                <a:avLst/>
              </a:prstGeom>
              <a:noFill/>
            </p:spPr>
            <p:txBody>
              <a:bodyPr wrap="none" rtlCol="0">
                <a:spAutoFit/>
              </a:bodyPr>
              <a:lstStyle/>
              <a:p>
                <a:r>
                  <a:rPr lang="en-US" altLang="zh-TW" dirty="0" smtClean="0">
                    <a:solidFill>
                      <a:srgbClr val="FF0000"/>
                    </a:solidFill>
                  </a:rPr>
                  <a:t>f6</a:t>
                </a:r>
                <a:endParaRPr lang="zh-TW" altLang="en-US" dirty="0">
                  <a:solidFill>
                    <a:srgbClr val="FF0000"/>
                  </a:solidFill>
                </a:endParaRPr>
              </a:p>
            </p:txBody>
          </p:sp>
          <p:sp>
            <p:nvSpPr>
              <p:cNvPr id="79" name="文字方塊 78"/>
              <p:cNvSpPr txBox="1"/>
              <p:nvPr/>
            </p:nvSpPr>
            <p:spPr>
              <a:xfrm>
                <a:off x="5196697" y="3822680"/>
                <a:ext cx="372218" cy="369332"/>
              </a:xfrm>
              <a:prstGeom prst="rect">
                <a:avLst/>
              </a:prstGeom>
              <a:noFill/>
            </p:spPr>
            <p:txBody>
              <a:bodyPr wrap="none" rtlCol="0">
                <a:spAutoFit/>
              </a:bodyPr>
              <a:lstStyle/>
              <a:p>
                <a:r>
                  <a:rPr lang="en-US" altLang="zh-TW" dirty="0" smtClean="0">
                    <a:solidFill>
                      <a:srgbClr val="FF0000"/>
                    </a:solidFill>
                  </a:rPr>
                  <a:t>f7</a:t>
                </a:r>
                <a:endParaRPr lang="zh-TW" altLang="en-US" dirty="0">
                  <a:solidFill>
                    <a:srgbClr val="FF0000"/>
                  </a:solidFill>
                </a:endParaRPr>
              </a:p>
            </p:txBody>
          </p:sp>
          <p:sp>
            <p:nvSpPr>
              <p:cNvPr id="80" name="文字方塊 79"/>
              <p:cNvSpPr txBox="1"/>
              <p:nvPr/>
            </p:nvSpPr>
            <p:spPr>
              <a:xfrm>
                <a:off x="5041938" y="4130055"/>
                <a:ext cx="372218" cy="369332"/>
              </a:xfrm>
              <a:prstGeom prst="rect">
                <a:avLst/>
              </a:prstGeom>
              <a:noFill/>
            </p:spPr>
            <p:txBody>
              <a:bodyPr wrap="none" rtlCol="0">
                <a:spAutoFit/>
              </a:bodyPr>
              <a:lstStyle/>
              <a:p>
                <a:r>
                  <a:rPr lang="en-US" altLang="zh-TW" dirty="0" smtClean="0">
                    <a:solidFill>
                      <a:srgbClr val="FF0000"/>
                    </a:solidFill>
                  </a:rPr>
                  <a:t>f8</a:t>
                </a:r>
                <a:endParaRPr lang="zh-TW" altLang="en-US" dirty="0">
                  <a:solidFill>
                    <a:srgbClr val="FF0000"/>
                  </a:solidFill>
                </a:endParaRPr>
              </a:p>
            </p:txBody>
          </p:sp>
          <p:sp>
            <p:nvSpPr>
              <p:cNvPr id="81" name="文字方塊 80"/>
              <p:cNvSpPr txBox="1"/>
              <p:nvPr/>
            </p:nvSpPr>
            <p:spPr>
              <a:xfrm>
                <a:off x="7449061" y="1603273"/>
                <a:ext cx="372218" cy="369332"/>
              </a:xfrm>
              <a:prstGeom prst="rect">
                <a:avLst/>
              </a:prstGeom>
              <a:noFill/>
            </p:spPr>
            <p:txBody>
              <a:bodyPr wrap="none" rtlCol="0">
                <a:spAutoFit/>
              </a:bodyPr>
              <a:lstStyle/>
              <a:p>
                <a:r>
                  <a:rPr lang="en-US" altLang="zh-TW" dirty="0" smtClean="0">
                    <a:solidFill>
                      <a:srgbClr val="FF0000"/>
                    </a:solidFill>
                  </a:rPr>
                  <a:t>f9</a:t>
                </a:r>
                <a:endParaRPr lang="zh-TW" altLang="en-US" dirty="0">
                  <a:solidFill>
                    <a:srgbClr val="FF0000"/>
                  </a:solidFill>
                </a:endParaRPr>
              </a:p>
            </p:txBody>
          </p:sp>
          <p:sp>
            <p:nvSpPr>
              <p:cNvPr id="82" name="文字方塊 81"/>
              <p:cNvSpPr txBox="1"/>
              <p:nvPr/>
            </p:nvSpPr>
            <p:spPr>
              <a:xfrm>
                <a:off x="7131278" y="1217283"/>
                <a:ext cx="489236" cy="369332"/>
              </a:xfrm>
              <a:prstGeom prst="rect">
                <a:avLst/>
              </a:prstGeom>
              <a:noFill/>
            </p:spPr>
            <p:txBody>
              <a:bodyPr wrap="none" rtlCol="0">
                <a:spAutoFit/>
              </a:bodyPr>
              <a:lstStyle/>
              <a:p>
                <a:r>
                  <a:rPr lang="en-US" altLang="zh-TW" dirty="0" smtClean="0">
                    <a:solidFill>
                      <a:srgbClr val="FF0000"/>
                    </a:solidFill>
                  </a:rPr>
                  <a:t>f10</a:t>
                </a:r>
                <a:endParaRPr lang="zh-TW" altLang="en-US" dirty="0">
                  <a:solidFill>
                    <a:srgbClr val="FF0000"/>
                  </a:solidFill>
                </a:endParaRPr>
              </a:p>
            </p:txBody>
          </p:sp>
          <p:sp>
            <p:nvSpPr>
              <p:cNvPr id="83" name="文字方塊 82"/>
              <p:cNvSpPr txBox="1"/>
              <p:nvPr/>
            </p:nvSpPr>
            <p:spPr>
              <a:xfrm>
                <a:off x="5785111" y="5698015"/>
                <a:ext cx="489236" cy="369332"/>
              </a:xfrm>
              <a:prstGeom prst="rect">
                <a:avLst/>
              </a:prstGeom>
              <a:noFill/>
            </p:spPr>
            <p:txBody>
              <a:bodyPr wrap="none" rtlCol="0">
                <a:spAutoFit/>
              </a:bodyPr>
              <a:lstStyle/>
              <a:p>
                <a:r>
                  <a:rPr lang="en-US" altLang="zh-TW" dirty="0" smtClean="0">
                    <a:solidFill>
                      <a:srgbClr val="FF0000"/>
                    </a:solidFill>
                  </a:rPr>
                  <a:t>f12</a:t>
                </a:r>
                <a:endParaRPr lang="zh-TW" altLang="en-US" dirty="0">
                  <a:solidFill>
                    <a:srgbClr val="FF0000"/>
                  </a:solidFill>
                </a:endParaRPr>
              </a:p>
            </p:txBody>
          </p:sp>
          <p:sp>
            <p:nvSpPr>
              <p:cNvPr id="84" name="文字方塊 83"/>
              <p:cNvSpPr txBox="1"/>
              <p:nvPr/>
            </p:nvSpPr>
            <p:spPr>
              <a:xfrm>
                <a:off x="4341637" y="4177409"/>
                <a:ext cx="489236" cy="369332"/>
              </a:xfrm>
              <a:prstGeom prst="rect">
                <a:avLst/>
              </a:prstGeom>
              <a:noFill/>
            </p:spPr>
            <p:txBody>
              <a:bodyPr wrap="none" rtlCol="0">
                <a:spAutoFit/>
              </a:bodyPr>
              <a:lstStyle/>
              <a:p>
                <a:r>
                  <a:rPr lang="en-US" altLang="zh-TW" dirty="0" smtClean="0">
                    <a:solidFill>
                      <a:srgbClr val="FF0000"/>
                    </a:solidFill>
                  </a:rPr>
                  <a:t>f13</a:t>
                </a:r>
                <a:endParaRPr lang="zh-TW" altLang="en-US" dirty="0">
                  <a:solidFill>
                    <a:srgbClr val="FF0000"/>
                  </a:solidFill>
                </a:endParaRPr>
              </a:p>
            </p:txBody>
          </p:sp>
          <p:sp>
            <p:nvSpPr>
              <p:cNvPr id="85" name="文字方塊 84"/>
              <p:cNvSpPr txBox="1"/>
              <p:nvPr/>
            </p:nvSpPr>
            <p:spPr>
              <a:xfrm>
                <a:off x="4332286" y="4781722"/>
                <a:ext cx="489236" cy="369332"/>
              </a:xfrm>
              <a:prstGeom prst="rect">
                <a:avLst/>
              </a:prstGeom>
              <a:noFill/>
            </p:spPr>
            <p:txBody>
              <a:bodyPr wrap="none" rtlCol="0">
                <a:spAutoFit/>
              </a:bodyPr>
              <a:lstStyle/>
              <a:p>
                <a:r>
                  <a:rPr lang="en-US" altLang="zh-TW" dirty="0" smtClean="0">
                    <a:solidFill>
                      <a:srgbClr val="FF0000"/>
                    </a:solidFill>
                  </a:rPr>
                  <a:t>f14</a:t>
                </a:r>
                <a:endParaRPr lang="zh-TW" altLang="en-US" dirty="0">
                  <a:solidFill>
                    <a:srgbClr val="FF0000"/>
                  </a:solidFill>
                </a:endParaRPr>
              </a:p>
            </p:txBody>
          </p:sp>
          <p:sp>
            <p:nvSpPr>
              <p:cNvPr id="86" name="文字方塊 85"/>
              <p:cNvSpPr txBox="1"/>
              <p:nvPr/>
            </p:nvSpPr>
            <p:spPr>
              <a:xfrm>
                <a:off x="7847801" y="122377"/>
                <a:ext cx="489236" cy="369332"/>
              </a:xfrm>
              <a:prstGeom prst="rect">
                <a:avLst/>
              </a:prstGeom>
              <a:noFill/>
            </p:spPr>
            <p:txBody>
              <a:bodyPr wrap="none" rtlCol="0">
                <a:spAutoFit/>
              </a:bodyPr>
              <a:lstStyle/>
              <a:p>
                <a:r>
                  <a:rPr lang="en-US" altLang="zh-TW" dirty="0" smtClean="0">
                    <a:solidFill>
                      <a:srgbClr val="FF0000"/>
                    </a:solidFill>
                  </a:rPr>
                  <a:t>f15</a:t>
                </a:r>
                <a:endParaRPr lang="zh-TW" altLang="en-US" dirty="0">
                  <a:solidFill>
                    <a:srgbClr val="FF0000"/>
                  </a:solidFill>
                </a:endParaRPr>
              </a:p>
            </p:txBody>
          </p:sp>
          <p:sp>
            <p:nvSpPr>
              <p:cNvPr id="87" name="文字方塊 86"/>
              <p:cNvSpPr txBox="1"/>
              <p:nvPr/>
            </p:nvSpPr>
            <p:spPr>
              <a:xfrm>
                <a:off x="6193990" y="3549493"/>
                <a:ext cx="489236" cy="369332"/>
              </a:xfrm>
              <a:prstGeom prst="rect">
                <a:avLst/>
              </a:prstGeom>
              <a:noFill/>
            </p:spPr>
            <p:txBody>
              <a:bodyPr wrap="none" rtlCol="0">
                <a:spAutoFit/>
              </a:bodyPr>
              <a:lstStyle/>
              <a:p>
                <a:r>
                  <a:rPr lang="en-US" altLang="zh-TW" dirty="0" smtClean="0">
                    <a:solidFill>
                      <a:srgbClr val="FF0000"/>
                    </a:solidFill>
                  </a:rPr>
                  <a:t>f16</a:t>
                </a:r>
                <a:endParaRPr lang="zh-TW" altLang="en-US" dirty="0">
                  <a:solidFill>
                    <a:srgbClr val="FF0000"/>
                  </a:solidFill>
                </a:endParaRPr>
              </a:p>
            </p:txBody>
          </p:sp>
          <p:sp>
            <p:nvSpPr>
              <p:cNvPr id="88" name="文字方塊 87"/>
              <p:cNvSpPr txBox="1"/>
              <p:nvPr/>
            </p:nvSpPr>
            <p:spPr>
              <a:xfrm>
                <a:off x="6858373" y="2584484"/>
                <a:ext cx="489236" cy="369332"/>
              </a:xfrm>
              <a:prstGeom prst="rect">
                <a:avLst/>
              </a:prstGeom>
              <a:noFill/>
            </p:spPr>
            <p:txBody>
              <a:bodyPr wrap="none" rtlCol="0">
                <a:spAutoFit/>
              </a:bodyPr>
              <a:lstStyle/>
              <a:p>
                <a:r>
                  <a:rPr lang="en-US" altLang="zh-TW" dirty="0" smtClean="0">
                    <a:solidFill>
                      <a:srgbClr val="FF0000"/>
                    </a:solidFill>
                  </a:rPr>
                  <a:t>f17</a:t>
                </a:r>
                <a:endParaRPr lang="zh-TW" altLang="en-US" dirty="0">
                  <a:solidFill>
                    <a:srgbClr val="FF0000"/>
                  </a:solidFill>
                </a:endParaRPr>
              </a:p>
            </p:txBody>
          </p:sp>
          <p:sp>
            <p:nvSpPr>
              <p:cNvPr id="89" name="文字方塊 88"/>
              <p:cNvSpPr txBox="1"/>
              <p:nvPr/>
            </p:nvSpPr>
            <p:spPr>
              <a:xfrm>
                <a:off x="6799673" y="4059178"/>
                <a:ext cx="489236" cy="369332"/>
              </a:xfrm>
              <a:prstGeom prst="rect">
                <a:avLst/>
              </a:prstGeom>
              <a:noFill/>
            </p:spPr>
            <p:txBody>
              <a:bodyPr wrap="none" rtlCol="0">
                <a:spAutoFit/>
              </a:bodyPr>
              <a:lstStyle/>
              <a:p>
                <a:r>
                  <a:rPr lang="en-US" altLang="zh-TW" dirty="0" smtClean="0">
                    <a:solidFill>
                      <a:srgbClr val="FF0000"/>
                    </a:solidFill>
                  </a:rPr>
                  <a:t>f18</a:t>
                </a:r>
                <a:endParaRPr lang="zh-TW" altLang="en-US" dirty="0">
                  <a:solidFill>
                    <a:srgbClr val="FF0000"/>
                  </a:solidFill>
                </a:endParaRPr>
              </a:p>
            </p:txBody>
          </p:sp>
          <p:sp>
            <p:nvSpPr>
              <p:cNvPr id="90" name="文字方塊 89"/>
              <p:cNvSpPr txBox="1"/>
              <p:nvPr/>
            </p:nvSpPr>
            <p:spPr>
              <a:xfrm>
                <a:off x="5909553" y="4895534"/>
                <a:ext cx="489236" cy="369332"/>
              </a:xfrm>
              <a:prstGeom prst="rect">
                <a:avLst/>
              </a:prstGeom>
              <a:noFill/>
            </p:spPr>
            <p:txBody>
              <a:bodyPr wrap="none" rtlCol="0">
                <a:spAutoFit/>
              </a:bodyPr>
              <a:lstStyle/>
              <a:p>
                <a:r>
                  <a:rPr lang="en-US" altLang="zh-TW" dirty="0" smtClean="0">
                    <a:solidFill>
                      <a:srgbClr val="FF0000"/>
                    </a:solidFill>
                  </a:rPr>
                  <a:t>f19</a:t>
                </a:r>
                <a:endParaRPr lang="zh-TW" altLang="en-US" dirty="0">
                  <a:solidFill>
                    <a:srgbClr val="FF0000"/>
                  </a:solidFill>
                </a:endParaRPr>
              </a:p>
            </p:txBody>
          </p:sp>
          <p:sp>
            <p:nvSpPr>
              <p:cNvPr id="91" name="文字方塊 90"/>
              <p:cNvSpPr txBox="1"/>
              <p:nvPr/>
            </p:nvSpPr>
            <p:spPr>
              <a:xfrm>
                <a:off x="8657726" y="1524847"/>
                <a:ext cx="489236" cy="369332"/>
              </a:xfrm>
              <a:prstGeom prst="rect">
                <a:avLst/>
              </a:prstGeom>
              <a:noFill/>
            </p:spPr>
            <p:txBody>
              <a:bodyPr wrap="none" rtlCol="0">
                <a:spAutoFit/>
              </a:bodyPr>
              <a:lstStyle/>
              <a:p>
                <a:r>
                  <a:rPr lang="en-US" altLang="zh-TW" dirty="0" smtClean="0">
                    <a:solidFill>
                      <a:srgbClr val="FF0000"/>
                    </a:solidFill>
                  </a:rPr>
                  <a:t>f20</a:t>
                </a:r>
                <a:endParaRPr lang="zh-TW" altLang="en-US" dirty="0">
                  <a:solidFill>
                    <a:srgbClr val="FF0000"/>
                  </a:solidFill>
                </a:endParaRPr>
              </a:p>
            </p:txBody>
          </p:sp>
          <p:sp>
            <p:nvSpPr>
              <p:cNvPr id="92" name="文字方塊 91"/>
              <p:cNvSpPr txBox="1"/>
              <p:nvPr/>
            </p:nvSpPr>
            <p:spPr>
              <a:xfrm>
                <a:off x="3244255" y="4983735"/>
                <a:ext cx="489236" cy="369332"/>
              </a:xfrm>
              <a:prstGeom prst="rect">
                <a:avLst/>
              </a:prstGeom>
              <a:noFill/>
            </p:spPr>
            <p:txBody>
              <a:bodyPr wrap="none" rtlCol="0">
                <a:spAutoFit/>
              </a:bodyPr>
              <a:lstStyle/>
              <a:p>
                <a:r>
                  <a:rPr lang="en-US" altLang="zh-TW" dirty="0" smtClean="0">
                    <a:solidFill>
                      <a:srgbClr val="FF0000"/>
                    </a:solidFill>
                  </a:rPr>
                  <a:t>f21</a:t>
                </a:r>
                <a:endParaRPr lang="zh-TW" altLang="en-US" dirty="0">
                  <a:solidFill>
                    <a:srgbClr val="FF0000"/>
                  </a:solidFill>
                </a:endParaRPr>
              </a:p>
            </p:txBody>
          </p:sp>
          <p:sp>
            <p:nvSpPr>
              <p:cNvPr id="93" name="文字方塊 92"/>
              <p:cNvSpPr txBox="1"/>
              <p:nvPr/>
            </p:nvSpPr>
            <p:spPr>
              <a:xfrm>
                <a:off x="6879601" y="3133396"/>
                <a:ext cx="489236" cy="369332"/>
              </a:xfrm>
              <a:prstGeom prst="rect">
                <a:avLst/>
              </a:prstGeom>
              <a:noFill/>
            </p:spPr>
            <p:txBody>
              <a:bodyPr wrap="none" rtlCol="0">
                <a:spAutoFit/>
              </a:bodyPr>
              <a:lstStyle/>
              <a:p>
                <a:r>
                  <a:rPr lang="en-US" altLang="zh-TW" dirty="0" smtClean="0">
                    <a:solidFill>
                      <a:srgbClr val="FF0000"/>
                    </a:solidFill>
                  </a:rPr>
                  <a:t>f22</a:t>
                </a:r>
                <a:endParaRPr lang="zh-TW" altLang="en-US" dirty="0">
                  <a:solidFill>
                    <a:srgbClr val="FF0000"/>
                  </a:solidFill>
                </a:endParaRPr>
              </a:p>
            </p:txBody>
          </p:sp>
          <p:sp>
            <p:nvSpPr>
              <p:cNvPr id="94" name="文字方塊 93"/>
              <p:cNvSpPr txBox="1"/>
              <p:nvPr/>
            </p:nvSpPr>
            <p:spPr>
              <a:xfrm>
                <a:off x="6888025" y="4598587"/>
                <a:ext cx="489236" cy="369332"/>
              </a:xfrm>
              <a:prstGeom prst="rect">
                <a:avLst/>
              </a:prstGeom>
              <a:noFill/>
            </p:spPr>
            <p:txBody>
              <a:bodyPr wrap="none" rtlCol="0">
                <a:spAutoFit/>
              </a:bodyPr>
              <a:lstStyle/>
              <a:p>
                <a:r>
                  <a:rPr lang="en-US" altLang="zh-TW" dirty="0" smtClean="0">
                    <a:solidFill>
                      <a:srgbClr val="FF0000"/>
                    </a:solidFill>
                  </a:rPr>
                  <a:t>f23</a:t>
                </a:r>
                <a:endParaRPr lang="zh-TW" altLang="en-US" dirty="0">
                  <a:solidFill>
                    <a:srgbClr val="FF0000"/>
                  </a:solidFill>
                </a:endParaRPr>
              </a:p>
            </p:txBody>
          </p:sp>
          <p:sp>
            <p:nvSpPr>
              <p:cNvPr id="96" name="文字方塊 95"/>
              <p:cNvSpPr txBox="1"/>
              <p:nvPr/>
            </p:nvSpPr>
            <p:spPr>
              <a:xfrm>
                <a:off x="9059103" y="1592131"/>
                <a:ext cx="489236" cy="369332"/>
              </a:xfrm>
              <a:prstGeom prst="rect">
                <a:avLst/>
              </a:prstGeom>
              <a:noFill/>
            </p:spPr>
            <p:txBody>
              <a:bodyPr wrap="none" rtlCol="0">
                <a:spAutoFit/>
              </a:bodyPr>
              <a:lstStyle/>
              <a:p>
                <a:r>
                  <a:rPr lang="en-US" altLang="zh-TW" dirty="0" smtClean="0">
                    <a:solidFill>
                      <a:srgbClr val="FF0000"/>
                    </a:solidFill>
                  </a:rPr>
                  <a:t>f24</a:t>
                </a:r>
                <a:endParaRPr lang="zh-TW" altLang="en-US" dirty="0">
                  <a:solidFill>
                    <a:srgbClr val="FF0000"/>
                  </a:solidFill>
                </a:endParaRPr>
              </a:p>
            </p:txBody>
          </p:sp>
          <p:sp>
            <p:nvSpPr>
              <p:cNvPr id="97" name="文字方塊 96"/>
              <p:cNvSpPr txBox="1"/>
              <p:nvPr/>
            </p:nvSpPr>
            <p:spPr>
              <a:xfrm>
                <a:off x="7690579" y="5633389"/>
                <a:ext cx="489236" cy="369332"/>
              </a:xfrm>
              <a:prstGeom prst="rect">
                <a:avLst/>
              </a:prstGeom>
              <a:noFill/>
            </p:spPr>
            <p:txBody>
              <a:bodyPr wrap="none" rtlCol="0">
                <a:spAutoFit/>
              </a:bodyPr>
              <a:lstStyle/>
              <a:p>
                <a:r>
                  <a:rPr lang="en-US" altLang="zh-TW" dirty="0" smtClean="0">
                    <a:solidFill>
                      <a:srgbClr val="FF0000"/>
                    </a:solidFill>
                  </a:rPr>
                  <a:t>f25</a:t>
                </a:r>
                <a:endParaRPr lang="zh-TW" altLang="en-US" dirty="0">
                  <a:solidFill>
                    <a:srgbClr val="FF0000"/>
                  </a:solidFill>
                </a:endParaRPr>
              </a:p>
            </p:txBody>
          </p:sp>
          <p:sp>
            <p:nvSpPr>
              <p:cNvPr id="98" name="文字方塊 97"/>
              <p:cNvSpPr txBox="1"/>
              <p:nvPr/>
            </p:nvSpPr>
            <p:spPr>
              <a:xfrm>
                <a:off x="8965366" y="653519"/>
                <a:ext cx="489236" cy="369332"/>
              </a:xfrm>
              <a:prstGeom prst="rect">
                <a:avLst/>
              </a:prstGeom>
              <a:noFill/>
            </p:spPr>
            <p:txBody>
              <a:bodyPr wrap="none" rtlCol="0">
                <a:spAutoFit/>
              </a:bodyPr>
              <a:lstStyle/>
              <a:p>
                <a:r>
                  <a:rPr lang="en-US" altLang="zh-TW" dirty="0" smtClean="0">
                    <a:solidFill>
                      <a:srgbClr val="FF0000"/>
                    </a:solidFill>
                  </a:rPr>
                  <a:t>f26</a:t>
                </a:r>
                <a:endParaRPr lang="zh-TW" altLang="en-US" dirty="0">
                  <a:solidFill>
                    <a:srgbClr val="FF0000"/>
                  </a:solidFill>
                </a:endParaRPr>
              </a:p>
            </p:txBody>
          </p:sp>
          <p:sp>
            <p:nvSpPr>
              <p:cNvPr id="99" name="文字方塊 98"/>
              <p:cNvSpPr txBox="1"/>
              <p:nvPr/>
            </p:nvSpPr>
            <p:spPr>
              <a:xfrm>
                <a:off x="7725393" y="6084475"/>
                <a:ext cx="489236" cy="369332"/>
              </a:xfrm>
              <a:prstGeom prst="rect">
                <a:avLst/>
              </a:prstGeom>
              <a:noFill/>
            </p:spPr>
            <p:txBody>
              <a:bodyPr wrap="none" rtlCol="0">
                <a:spAutoFit/>
              </a:bodyPr>
              <a:lstStyle/>
              <a:p>
                <a:r>
                  <a:rPr lang="en-US" altLang="zh-TW" dirty="0" smtClean="0">
                    <a:solidFill>
                      <a:srgbClr val="FF0000"/>
                    </a:solidFill>
                  </a:rPr>
                  <a:t>f27</a:t>
                </a:r>
                <a:endParaRPr lang="zh-TW" altLang="en-US" dirty="0">
                  <a:solidFill>
                    <a:srgbClr val="FF0000"/>
                  </a:solidFill>
                </a:endParaRPr>
              </a:p>
            </p:txBody>
          </p:sp>
        </p:grpSp>
      </p:grpSp>
      <p:sp>
        <p:nvSpPr>
          <p:cNvPr id="153" name="文字方塊 152"/>
          <p:cNvSpPr txBox="1"/>
          <p:nvPr/>
        </p:nvSpPr>
        <p:spPr>
          <a:xfrm>
            <a:off x="7708738" y="4610305"/>
            <a:ext cx="489236" cy="369332"/>
          </a:xfrm>
          <a:prstGeom prst="rect">
            <a:avLst/>
          </a:prstGeom>
          <a:noFill/>
        </p:spPr>
        <p:txBody>
          <a:bodyPr wrap="none" rtlCol="0">
            <a:spAutoFit/>
          </a:bodyPr>
          <a:lstStyle/>
          <a:p>
            <a:r>
              <a:rPr lang="en-US" altLang="zh-TW" dirty="0" smtClean="0">
                <a:solidFill>
                  <a:srgbClr val="FF0000"/>
                </a:solidFill>
              </a:rPr>
              <a:t>f11</a:t>
            </a:r>
            <a:endParaRPr lang="zh-TW" altLang="en-US" dirty="0">
              <a:solidFill>
                <a:srgbClr val="FF0000"/>
              </a:solidFill>
            </a:endParaRPr>
          </a:p>
        </p:txBody>
      </p:sp>
    </p:spTree>
    <p:extLst>
      <p:ext uri="{BB962C8B-B14F-4D97-AF65-F5344CB8AC3E}">
        <p14:creationId xmlns:p14="http://schemas.microsoft.com/office/powerpoint/2010/main" val="41174138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594911" y="572878"/>
            <a:ext cx="950068" cy="523220"/>
          </a:xfrm>
          <a:prstGeom prst="rect">
            <a:avLst/>
          </a:prstGeom>
          <a:noFill/>
        </p:spPr>
        <p:txBody>
          <a:bodyPr wrap="none" rtlCol="0">
            <a:spAutoFit/>
          </a:bodyPr>
          <a:lstStyle/>
          <a:p>
            <a:r>
              <a:rPr lang="en-US" altLang="zh-TW" sz="2800" dirty="0" err="1" smtClean="0"/>
              <a:t>Gx≧h</a:t>
            </a:r>
            <a:endParaRPr lang="zh-TW" altLang="en-US" sz="2800" dirty="0"/>
          </a:p>
        </p:txBody>
      </p:sp>
      <p:sp>
        <p:nvSpPr>
          <p:cNvPr id="3" name="矩形 2"/>
          <p:cNvSpPr/>
          <p:nvPr/>
        </p:nvSpPr>
        <p:spPr>
          <a:xfrm>
            <a:off x="84460" y="3751129"/>
            <a:ext cx="8712679" cy="923330"/>
          </a:xfrm>
          <a:prstGeom prst="rect">
            <a:avLst/>
          </a:prstGeom>
        </p:spPr>
        <p:txBody>
          <a:bodyPr wrap="square">
            <a:spAutoFit/>
          </a:bodyPr>
          <a:lstStyle/>
          <a:p>
            <a:r>
              <a:rPr lang="en-US" altLang="zh-TW" dirty="0"/>
              <a:t>The </a:t>
            </a:r>
            <a:r>
              <a:rPr lang="en-US" altLang="zh-TW" dirty="0" smtClean="0"/>
              <a:t> </a:t>
            </a:r>
            <a:r>
              <a:rPr lang="en-US" altLang="zh-TW" dirty="0"/>
              <a:t>for each size category or ‘‘</a:t>
            </a:r>
            <a:r>
              <a:rPr lang="en-US" altLang="zh-TW" dirty="0" err="1"/>
              <a:t>trophospecies</a:t>
            </a:r>
            <a:r>
              <a:rPr lang="en-US" altLang="zh-TW" dirty="0"/>
              <a:t>’’ in the equations has been estimated from literature </a:t>
            </a:r>
            <a:r>
              <a:rPr lang="en-US" altLang="zh-TW" dirty="0" smtClean="0"/>
              <a:t>values( ; </a:t>
            </a:r>
            <a:r>
              <a:rPr lang="en-US" altLang="zh-TW" dirty="0" err="1"/>
              <a:t>Piepenburg</a:t>
            </a:r>
            <a:r>
              <a:rPr lang="en-US" altLang="zh-TW" dirty="0"/>
              <a:t> et al., 1995; </a:t>
            </a:r>
            <a:r>
              <a:rPr lang="en-US" altLang="zh-TW" dirty="0" err="1"/>
              <a:t>Heip</a:t>
            </a:r>
            <a:r>
              <a:rPr lang="en-US" altLang="zh-TW" dirty="0"/>
              <a:t> et al., 2001; Rowe et al., 2003; </a:t>
            </a:r>
            <a:r>
              <a:rPr lang="en-US" altLang="zh-TW" dirty="0" err="1"/>
              <a:t>Baguley</a:t>
            </a:r>
            <a:r>
              <a:rPr lang="en-US" altLang="zh-TW" dirty="0"/>
              <a:t> et al., 2008</a:t>
            </a:r>
            <a:r>
              <a:rPr lang="en-US" altLang="zh-TW" dirty="0" smtClean="0"/>
              <a:t>)</a:t>
            </a:r>
          </a:p>
        </p:txBody>
      </p:sp>
      <p:sp>
        <p:nvSpPr>
          <p:cNvPr id="4" name="矩形 3"/>
          <p:cNvSpPr/>
          <p:nvPr/>
        </p:nvSpPr>
        <p:spPr>
          <a:xfrm>
            <a:off x="84460" y="5630915"/>
            <a:ext cx="8712679" cy="1200329"/>
          </a:xfrm>
          <a:prstGeom prst="rect">
            <a:avLst/>
          </a:prstGeom>
        </p:spPr>
        <p:txBody>
          <a:bodyPr wrap="square">
            <a:spAutoFit/>
          </a:bodyPr>
          <a:lstStyle/>
          <a:p>
            <a:r>
              <a:rPr lang="en-US" altLang="zh-TW" dirty="0"/>
              <a:t>Growth efficiency (growth/ assimilated carbon  100) was assumed to be 10% throughout. The general strategy was to create the most parsimonious predator–prey relationships possible, given the stock sizes, respiration and production, to achieve steady state. The most productive prey dominated as source terms for the predators (Jorgensen et al., 2002). </a:t>
            </a:r>
            <a:endParaRPr lang="zh-TW" altLang="en-US" dirty="0"/>
          </a:p>
        </p:txBody>
      </p:sp>
      <p:sp>
        <p:nvSpPr>
          <p:cNvPr id="5" name="矩形 4"/>
          <p:cNvSpPr/>
          <p:nvPr/>
        </p:nvSpPr>
        <p:spPr>
          <a:xfrm>
            <a:off x="0" y="6900309"/>
            <a:ext cx="8881600" cy="1754326"/>
          </a:xfrm>
          <a:prstGeom prst="rect">
            <a:avLst/>
          </a:prstGeom>
        </p:spPr>
        <p:txBody>
          <a:bodyPr wrap="square">
            <a:spAutoFit/>
          </a:bodyPr>
          <a:lstStyle/>
          <a:p>
            <a:r>
              <a:rPr lang="en-US" altLang="zh-TW" dirty="0"/>
              <a:t>The governing principle has been to transfer all the production from a prey to the next consumer (Jorgensen et al., 2002), but when (if) that production of the prey was greater than the demand of the next level, then the excess was split among other potential consumers at the next level. If the production was too low to supply the demand of the next level, then other sources lower in the web, such as detritus and bacteria, were included, as available. In no case did a ‘‘smaller’’ category consume a ‘‘larger’’ group.</a:t>
            </a:r>
            <a:endParaRPr lang="zh-TW" altLang="en-US" dirty="0"/>
          </a:p>
        </p:txBody>
      </p:sp>
      <p:pic>
        <p:nvPicPr>
          <p:cNvPr id="6" name="圖片 5"/>
          <p:cNvPicPr>
            <a:picLocks noChangeAspect="1"/>
          </p:cNvPicPr>
          <p:nvPr/>
        </p:nvPicPr>
        <p:blipFill rotWithShape="1">
          <a:blip r:embed="rId2"/>
          <a:srcRect l="15278" t="43456" r="13889" b="9013"/>
          <a:stretch/>
        </p:blipFill>
        <p:spPr>
          <a:xfrm>
            <a:off x="2199853" y="1096098"/>
            <a:ext cx="6029747" cy="2275934"/>
          </a:xfrm>
          <a:prstGeom prst="rect">
            <a:avLst/>
          </a:prstGeom>
        </p:spPr>
      </p:pic>
      <p:sp>
        <p:nvSpPr>
          <p:cNvPr id="7" name="矩形 6"/>
          <p:cNvSpPr/>
          <p:nvPr/>
        </p:nvSpPr>
        <p:spPr>
          <a:xfrm>
            <a:off x="3858084" y="203546"/>
            <a:ext cx="2153538" cy="369332"/>
          </a:xfrm>
          <a:prstGeom prst="rect">
            <a:avLst/>
          </a:prstGeom>
        </p:spPr>
        <p:txBody>
          <a:bodyPr wrap="none">
            <a:spAutoFit/>
          </a:bodyPr>
          <a:lstStyle/>
          <a:p>
            <a:r>
              <a:rPr lang="en-US" altLang="zh-TW" dirty="0" smtClean="0"/>
              <a:t>(Hannah </a:t>
            </a:r>
            <a:r>
              <a:rPr lang="en-US" altLang="zh-TW" dirty="0"/>
              <a:t>et al., </a:t>
            </a:r>
            <a:r>
              <a:rPr lang="en-US" altLang="zh-TW" dirty="0" smtClean="0"/>
              <a:t>1994)</a:t>
            </a:r>
            <a:endParaRPr lang="zh-TW" altLang="en-US" dirty="0"/>
          </a:p>
        </p:txBody>
      </p:sp>
      <p:sp>
        <p:nvSpPr>
          <p:cNvPr id="8" name="文字方塊 7"/>
          <p:cNvSpPr txBox="1"/>
          <p:nvPr/>
        </p:nvSpPr>
        <p:spPr>
          <a:xfrm>
            <a:off x="6011622" y="203546"/>
            <a:ext cx="6152710" cy="369332"/>
          </a:xfrm>
          <a:prstGeom prst="rect">
            <a:avLst/>
          </a:prstGeom>
          <a:noFill/>
        </p:spPr>
        <p:txBody>
          <a:bodyPr wrap="none" rtlCol="0">
            <a:spAutoFit/>
          </a:bodyPr>
          <a:lstStyle/>
          <a:p>
            <a:r>
              <a:rPr lang="en-US" altLang="zh-TW" dirty="0" smtClean="0"/>
              <a:t>Average respiration rate: 11.3*10-3(ulO2/h) regardless of genus</a:t>
            </a:r>
            <a:endParaRPr lang="zh-TW" altLang="en-US" dirty="0"/>
          </a:p>
        </p:txBody>
      </p:sp>
      <p:sp>
        <p:nvSpPr>
          <p:cNvPr id="9" name="矩形 8"/>
          <p:cNvSpPr/>
          <p:nvPr/>
        </p:nvSpPr>
        <p:spPr>
          <a:xfrm>
            <a:off x="8712679" y="2885580"/>
            <a:ext cx="6096000" cy="923330"/>
          </a:xfrm>
          <a:prstGeom prst="rect">
            <a:avLst/>
          </a:prstGeom>
        </p:spPr>
        <p:txBody>
          <a:bodyPr>
            <a:spAutoFit/>
          </a:bodyPr>
          <a:lstStyle/>
          <a:p>
            <a:r>
              <a:rPr lang="en-US" altLang="zh-TW" dirty="0" smtClean="0"/>
              <a:t>For </a:t>
            </a:r>
            <a:r>
              <a:rPr lang="en-US" altLang="zh-TW" dirty="0"/>
              <a:t>the macro-and megafauna, respiration rates, valid at temperatures of </a:t>
            </a:r>
            <a:r>
              <a:rPr lang="en-US" altLang="zh-TW" dirty="0" smtClean="0"/>
              <a:t>2–4</a:t>
            </a:r>
            <a:r>
              <a:rPr lang="en-US" altLang="zh-TW" dirty="0"/>
              <a:t>°C</a:t>
            </a:r>
            <a:r>
              <a:rPr lang="en-US" altLang="zh-TW" dirty="0" smtClean="0"/>
              <a:t>, </a:t>
            </a:r>
            <a:r>
              <a:rPr lang="en-US" altLang="zh-TW" dirty="0"/>
              <a:t>were estimated as: </a:t>
            </a:r>
            <a:r>
              <a:rPr lang="en-US" altLang="zh-TW" dirty="0" smtClean="0"/>
              <a:t>R=0:0074 W^-0.24 </a:t>
            </a:r>
            <a:r>
              <a:rPr lang="en-US" altLang="zh-TW" dirty="0"/>
              <a:t> (</a:t>
            </a:r>
            <a:r>
              <a:rPr lang="en-US" altLang="zh-TW" dirty="0" err="1"/>
              <a:t>Mahaut</a:t>
            </a:r>
            <a:r>
              <a:rPr lang="en-US" altLang="zh-TW" dirty="0"/>
              <a:t> et al., 1995</a:t>
            </a:r>
            <a:r>
              <a:rPr lang="en-US" altLang="zh-TW" dirty="0" smtClean="0"/>
              <a:t>).</a:t>
            </a:r>
            <a:endParaRPr lang="zh-TW" altLang="en-US" dirty="0"/>
          </a:p>
        </p:txBody>
      </p:sp>
      <p:sp>
        <p:nvSpPr>
          <p:cNvPr id="13" name="矩形 12"/>
          <p:cNvSpPr/>
          <p:nvPr/>
        </p:nvSpPr>
        <p:spPr>
          <a:xfrm>
            <a:off x="8661400" y="4361521"/>
            <a:ext cx="6096000" cy="1200329"/>
          </a:xfrm>
          <a:prstGeom prst="rect">
            <a:avLst/>
          </a:prstGeom>
        </p:spPr>
        <p:txBody>
          <a:bodyPr>
            <a:spAutoFit/>
          </a:bodyPr>
          <a:lstStyle/>
          <a:p>
            <a:r>
              <a:rPr lang="en-US" altLang="zh-TW" dirty="0" err="1"/>
              <a:t>Piepenburg</a:t>
            </a:r>
            <a:r>
              <a:rPr lang="en-US" altLang="zh-TW" dirty="0"/>
              <a:t> et al. (1995) used shipboard SCOC measures in conjunction with weight-specific estimates for </a:t>
            </a:r>
            <a:r>
              <a:rPr lang="en-US" altLang="zh-TW" dirty="0" err="1"/>
              <a:t>meio</a:t>
            </a:r>
            <a:r>
              <a:rPr lang="en-US" altLang="zh-TW" dirty="0"/>
              <a:t>-, macro- and megafauna to arrive at a respiration budget for the shelf-upper slope of arctic stations</a:t>
            </a:r>
            <a:endParaRPr lang="zh-TW" altLang="en-US" dirty="0"/>
          </a:p>
        </p:txBody>
      </p:sp>
    </p:spTree>
    <p:extLst>
      <p:ext uri="{BB962C8B-B14F-4D97-AF65-F5344CB8AC3E}">
        <p14:creationId xmlns:p14="http://schemas.microsoft.com/office/powerpoint/2010/main" val="42576337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311521" y="3475142"/>
            <a:ext cx="3785460" cy="1477328"/>
          </a:xfrm>
          <a:prstGeom prst="rect">
            <a:avLst/>
          </a:prstGeom>
          <a:noFill/>
        </p:spPr>
        <p:txBody>
          <a:bodyPr wrap="none" rtlCol="0">
            <a:spAutoFit/>
          </a:bodyPr>
          <a:lstStyle/>
          <a:p>
            <a:r>
              <a:rPr lang="en-US" altLang="zh-TW" dirty="0" smtClean="0"/>
              <a:t>Bacteria production </a:t>
            </a:r>
            <a:r>
              <a:rPr lang="en-US" altLang="zh-TW" dirty="0"/>
              <a:t>rate (</a:t>
            </a:r>
            <a:r>
              <a:rPr lang="en-US" altLang="zh-TW" dirty="0" err="1"/>
              <a:t>mgC</a:t>
            </a:r>
            <a:r>
              <a:rPr lang="en-US" altLang="zh-TW" dirty="0"/>
              <a:t>/m2/d ) </a:t>
            </a:r>
            <a:endParaRPr lang="en-US" altLang="zh-TW" dirty="0" smtClean="0"/>
          </a:p>
          <a:p>
            <a:r>
              <a:rPr lang="en-US" altLang="zh-TW" dirty="0" smtClean="0"/>
              <a:t>S42:  4.6</a:t>
            </a:r>
          </a:p>
          <a:p>
            <a:r>
              <a:rPr lang="en-US" altLang="zh-TW" dirty="0" smtClean="0"/>
              <a:t>MT3: 6.3</a:t>
            </a:r>
          </a:p>
          <a:p>
            <a:r>
              <a:rPr lang="en-US" altLang="zh-TW" dirty="0" smtClean="0"/>
              <a:t>S36: 14.8</a:t>
            </a:r>
          </a:p>
          <a:p>
            <a:r>
              <a:rPr lang="en-US" altLang="zh-TW" dirty="0" smtClean="0"/>
              <a:t>Deming&amp;</a:t>
            </a:r>
            <a:r>
              <a:rPr lang="zh-TW" altLang="en-US" dirty="0" smtClean="0"/>
              <a:t> </a:t>
            </a:r>
            <a:r>
              <a:rPr lang="en-US" altLang="zh-TW" dirty="0" smtClean="0"/>
              <a:t>Carpenter</a:t>
            </a:r>
            <a:r>
              <a:rPr lang="zh-TW" altLang="en-US" dirty="0" smtClean="0"/>
              <a:t> </a:t>
            </a:r>
            <a:r>
              <a:rPr lang="en-US" altLang="zh-TW" dirty="0" smtClean="0"/>
              <a:t>(2008)</a:t>
            </a:r>
            <a:endParaRPr lang="zh-TW" altLang="en-US" dirty="0"/>
          </a:p>
        </p:txBody>
      </p:sp>
      <p:sp>
        <p:nvSpPr>
          <p:cNvPr id="4" name="矩形 3"/>
          <p:cNvSpPr/>
          <p:nvPr/>
        </p:nvSpPr>
        <p:spPr>
          <a:xfrm>
            <a:off x="311521" y="3105810"/>
            <a:ext cx="6096000" cy="369332"/>
          </a:xfrm>
          <a:prstGeom prst="rect">
            <a:avLst/>
          </a:prstGeom>
        </p:spPr>
        <p:txBody>
          <a:bodyPr>
            <a:spAutoFit/>
          </a:bodyPr>
          <a:lstStyle/>
          <a:p>
            <a:r>
              <a:rPr lang="en-US" altLang="zh-TW" dirty="0" smtClean="0"/>
              <a:t>bacterial production: </a:t>
            </a:r>
            <a:r>
              <a:rPr lang="en-US" altLang="zh-TW" dirty="0" err="1"/>
              <a:t>BGEdet</a:t>
            </a:r>
            <a:r>
              <a:rPr lang="en-US" altLang="zh-TW" dirty="0"/>
              <a:t> · </a:t>
            </a:r>
            <a:r>
              <a:rPr lang="en-US" altLang="zh-TW" dirty="0" err="1"/>
              <a:t>det</a:t>
            </a:r>
            <a:r>
              <a:rPr lang="en-US" altLang="zh-TW" dirty="0"/>
              <a:t> → </a:t>
            </a:r>
            <a:r>
              <a:rPr lang="en-US" altLang="zh-TW" dirty="0" smtClean="0"/>
              <a:t>bac</a:t>
            </a:r>
            <a:endParaRPr lang="zh-TW" altLang="en-US" dirty="0"/>
          </a:p>
        </p:txBody>
      </p:sp>
    </p:spTree>
    <p:extLst>
      <p:ext uri="{BB962C8B-B14F-4D97-AF65-F5344CB8AC3E}">
        <p14:creationId xmlns:p14="http://schemas.microsoft.com/office/powerpoint/2010/main" val="173721275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2"/>
          <a:srcRect l="27431" t="14939" r="24306" b="81111"/>
          <a:stretch/>
        </p:blipFill>
        <p:spPr>
          <a:xfrm>
            <a:off x="192823" y="496857"/>
            <a:ext cx="8826500" cy="406400"/>
          </a:xfrm>
          <a:prstGeom prst="rect">
            <a:avLst/>
          </a:prstGeom>
        </p:spPr>
      </p:pic>
      <p:pic>
        <p:nvPicPr>
          <p:cNvPr id="3" name="圖片 2"/>
          <p:cNvPicPr>
            <a:picLocks noChangeAspect="1"/>
          </p:cNvPicPr>
          <p:nvPr/>
        </p:nvPicPr>
        <p:blipFill rotWithShape="1">
          <a:blip r:embed="rId2"/>
          <a:srcRect l="27431" t="72098" r="24306" b="2717"/>
          <a:stretch/>
        </p:blipFill>
        <p:spPr>
          <a:xfrm>
            <a:off x="192823" y="903257"/>
            <a:ext cx="8826500" cy="2590800"/>
          </a:xfrm>
          <a:prstGeom prst="rect">
            <a:avLst/>
          </a:prstGeom>
        </p:spPr>
      </p:pic>
      <p:sp>
        <p:nvSpPr>
          <p:cNvPr id="4" name="文字方塊 3"/>
          <p:cNvSpPr txBox="1"/>
          <p:nvPr/>
        </p:nvSpPr>
        <p:spPr>
          <a:xfrm>
            <a:off x="192823" y="3601704"/>
            <a:ext cx="9174697" cy="2585323"/>
          </a:xfrm>
          <a:prstGeom prst="rect">
            <a:avLst/>
          </a:prstGeom>
          <a:noFill/>
        </p:spPr>
        <p:txBody>
          <a:bodyPr wrap="square" rtlCol="0">
            <a:spAutoFit/>
          </a:bodyPr>
          <a:lstStyle/>
          <a:p>
            <a:r>
              <a:rPr lang="en-US" altLang="zh-TW" dirty="0" smtClean="0"/>
              <a:t>Review papers</a:t>
            </a:r>
          </a:p>
          <a:p>
            <a:endParaRPr lang="en-US" altLang="zh-TW" dirty="0" smtClean="0"/>
          </a:p>
          <a:p>
            <a:pPr marL="285750" indent="-285750">
              <a:buFont typeface="Arial" panose="020B0604020202020204" pitchFamily="34" charset="0"/>
              <a:buChar char="•"/>
            </a:pPr>
            <a:r>
              <a:rPr lang="en-US" altLang="zh-TW" dirty="0" err="1" smtClean="0"/>
              <a:t>Banse</a:t>
            </a:r>
            <a:r>
              <a:rPr lang="en-US" altLang="zh-TW" dirty="0" smtClean="0"/>
              <a:t> </a:t>
            </a:r>
            <a:r>
              <a:rPr lang="en-US" altLang="zh-TW" dirty="0"/>
              <a:t>and Mosher (1980)</a:t>
            </a:r>
            <a:r>
              <a:rPr lang="en-US" altLang="zh-TW" dirty="0" smtClean="0"/>
              <a:t>Adult </a:t>
            </a:r>
            <a:r>
              <a:rPr lang="en-US" altLang="zh-TW" dirty="0"/>
              <a:t>body mass and annual production/biomass relationships of field populations</a:t>
            </a:r>
            <a:r>
              <a:rPr lang="en-US" altLang="zh-TW" dirty="0" smtClean="0"/>
              <a:t>.</a:t>
            </a:r>
          </a:p>
          <a:p>
            <a:pPr marL="285750" indent="-285750">
              <a:buFont typeface="Arial" panose="020B0604020202020204" pitchFamily="34" charset="0"/>
              <a:buChar char="•"/>
            </a:pPr>
            <a:r>
              <a:rPr lang="en-US" altLang="zh-TW" dirty="0" err="1" smtClean="0"/>
              <a:t>Heip</a:t>
            </a:r>
            <a:r>
              <a:rPr lang="en-US" altLang="zh-TW" dirty="0" smtClean="0"/>
              <a:t> </a:t>
            </a:r>
            <a:r>
              <a:rPr lang="en-US" altLang="zh-TW" dirty="0"/>
              <a:t>et al. (1995) Production and consumption of biological particles in temperate tidal estuaries.</a:t>
            </a:r>
            <a:endParaRPr lang="en-US" altLang="zh-TW" dirty="0" smtClean="0"/>
          </a:p>
          <a:p>
            <a:pPr marL="285750" indent="-285750">
              <a:buFont typeface="Arial" panose="020B0604020202020204" pitchFamily="34" charset="0"/>
              <a:buChar char="•"/>
            </a:pPr>
            <a:r>
              <a:rPr lang="en-US" altLang="zh-TW" dirty="0" smtClean="0"/>
              <a:t>Robertson(1979) </a:t>
            </a:r>
            <a:r>
              <a:rPr lang="en-US" altLang="zh-TW" dirty="0"/>
              <a:t>The relationship between annual production : biomass ratios and lifespans for marine </a:t>
            </a:r>
            <a:r>
              <a:rPr lang="en-US" altLang="zh-TW" dirty="0" err="1"/>
              <a:t>macrobenthos</a:t>
            </a:r>
            <a:r>
              <a:rPr lang="en-US" altLang="zh-TW" dirty="0"/>
              <a:t>. </a:t>
            </a:r>
            <a:r>
              <a:rPr lang="en-US" altLang="zh-TW" dirty="0" err="1"/>
              <a:t>Oecologia</a:t>
            </a:r>
            <a:r>
              <a:rPr lang="en-US" altLang="zh-TW" dirty="0"/>
              <a:t>, 38, 193–202</a:t>
            </a:r>
            <a:endParaRPr lang="en-US" altLang="zh-TW" dirty="0" smtClean="0"/>
          </a:p>
          <a:p>
            <a:pPr marL="285750" indent="-285750">
              <a:buFont typeface="Arial" panose="020B0604020202020204" pitchFamily="34" charset="0"/>
              <a:buChar char="•"/>
            </a:pPr>
            <a:r>
              <a:rPr lang="en-US" altLang="zh-TW" dirty="0" err="1"/>
              <a:t>Calow</a:t>
            </a:r>
            <a:r>
              <a:rPr lang="en-US" altLang="zh-TW" dirty="0"/>
              <a:t> (1977) Conversion efficiencies in heterotrophic organisms.</a:t>
            </a:r>
            <a:endParaRPr lang="zh-TW" altLang="en-US" dirty="0"/>
          </a:p>
        </p:txBody>
      </p:sp>
      <p:sp>
        <p:nvSpPr>
          <p:cNvPr id="5" name="矩形 4"/>
          <p:cNvSpPr/>
          <p:nvPr/>
        </p:nvSpPr>
        <p:spPr>
          <a:xfrm>
            <a:off x="203200" y="13106"/>
            <a:ext cx="1865832" cy="369332"/>
          </a:xfrm>
          <a:prstGeom prst="rect">
            <a:avLst/>
          </a:prstGeom>
        </p:spPr>
        <p:txBody>
          <a:bodyPr wrap="none">
            <a:spAutoFit/>
          </a:bodyPr>
          <a:lstStyle/>
          <a:p>
            <a:r>
              <a:rPr lang="en-US" altLang="zh-TW" dirty="0"/>
              <a:t>van </a:t>
            </a:r>
            <a:r>
              <a:rPr lang="en-US" altLang="zh-TW" dirty="0" err="1" smtClean="0"/>
              <a:t>Oevelen</a:t>
            </a:r>
            <a:r>
              <a:rPr lang="en-US" altLang="zh-TW" dirty="0" smtClean="0"/>
              <a:t> 2006</a:t>
            </a:r>
            <a:endParaRPr lang="zh-TW" altLang="en-US" dirty="0"/>
          </a:p>
        </p:txBody>
      </p:sp>
      <p:sp>
        <p:nvSpPr>
          <p:cNvPr id="6" name="矩形 5"/>
          <p:cNvSpPr/>
          <p:nvPr/>
        </p:nvSpPr>
        <p:spPr>
          <a:xfrm>
            <a:off x="2069032" y="13106"/>
            <a:ext cx="2537041" cy="369332"/>
          </a:xfrm>
          <a:prstGeom prst="rect">
            <a:avLst/>
          </a:prstGeom>
        </p:spPr>
        <p:txBody>
          <a:bodyPr wrap="none">
            <a:spAutoFit/>
          </a:bodyPr>
          <a:lstStyle/>
          <a:p>
            <a:r>
              <a:rPr lang="en-US" altLang="zh-TW" dirty="0" err="1"/>
              <a:t>Molenplaat</a:t>
            </a:r>
            <a:r>
              <a:rPr lang="en-US" altLang="zh-TW" dirty="0"/>
              <a:t> intertidal flat</a:t>
            </a:r>
            <a:endParaRPr lang="zh-TW" altLang="en-US" dirty="0"/>
          </a:p>
        </p:txBody>
      </p:sp>
    </p:spTree>
    <p:extLst>
      <p:ext uri="{BB962C8B-B14F-4D97-AF65-F5344CB8AC3E}">
        <p14:creationId xmlns:p14="http://schemas.microsoft.com/office/powerpoint/2010/main" val="23973526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0769" y="0"/>
            <a:ext cx="9868619" cy="646331"/>
          </a:xfrm>
          <a:prstGeom prst="rect">
            <a:avLst/>
          </a:prstGeom>
        </p:spPr>
        <p:txBody>
          <a:bodyPr wrap="square">
            <a:spAutoFit/>
          </a:bodyPr>
          <a:lstStyle/>
          <a:p>
            <a:r>
              <a:rPr lang="en-US" altLang="zh-TW" dirty="0"/>
              <a:t>Sprung (1993), Estimating </a:t>
            </a:r>
            <a:r>
              <a:rPr lang="en-US" altLang="zh-TW" dirty="0" err="1"/>
              <a:t>macrobenthic</a:t>
            </a:r>
            <a:r>
              <a:rPr lang="en-US" altLang="zh-TW" dirty="0"/>
              <a:t> secondary production from body weight and biomass: A field test in a non-boreal intertidal habitat.</a:t>
            </a:r>
            <a:endParaRPr lang="zh-TW" altLang="en-US" dirty="0"/>
          </a:p>
        </p:txBody>
      </p:sp>
      <p:pic>
        <p:nvPicPr>
          <p:cNvPr id="4" name="圖片 3"/>
          <p:cNvPicPr>
            <a:picLocks noChangeAspect="1"/>
          </p:cNvPicPr>
          <p:nvPr/>
        </p:nvPicPr>
        <p:blipFill rotWithShape="1">
          <a:blip r:embed="rId2"/>
          <a:srcRect l="29385" t="29008" r="28333" b="21974"/>
          <a:stretch/>
        </p:blipFill>
        <p:spPr>
          <a:xfrm>
            <a:off x="120769" y="734669"/>
            <a:ext cx="6107503" cy="3982850"/>
          </a:xfrm>
          <a:prstGeom prst="rect">
            <a:avLst/>
          </a:prstGeom>
        </p:spPr>
      </p:pic>
      <p:pic>
        <p:nvPicPr>
          <p:cNvPr id="5" name="圖片 4"/>
          <p:cNvPicPr>
            <a:picLocks noChangeAspect="1"/>
          </p:cNvPicPr>
          <p:nvPr/>
        </p:nvPicPr>
        <p:blipFill rotWithShape="1">
          <a:blip r:embed="rId3"/>
          <a:srcRect l="28475" t="19504" r="29716" b="2955"/>
          <a:stretch/>
        </p:blipFill>
        <p:spPr>
          <a:xfrm>
            <a:off x="6228272" y="466927"/>
            <a:ext cx="5678510" cy="5924145"/>
          </a:xfrm>
          <a:prstGeom prst="rect">
            <a:avLst/>
          </a:prstGeom>
        </p:spPr>
      </p:pic>
    </p:spTree>
    <p:extLst>
      <p:ext uri="{BB962C8B-B14F-4D97-AF65-F5344CB8AC3E}">
        <p14:creationId xmlns:p14="http://schemas.microsoft.com/office/powerpoint/2010/main" val="304657978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225539" y="804175"/>
            <a:ext cx="2955361" cy="400110"/>
          </a:xfrm>
          <a:prstGeom prst="rect">
            <a:avLst/>
          </a:prstGeom>
        </p:spPr>
        <p:txBody>
          <a:bodyPr wrap="none">
            <a:spAutoFit/>
          </a:bodyPr>
          <a:lstStyle/>
          <a:p>
            <a:r>
              <a:rPr lang="zh-TW" altLang="en-US" sz="2000" dirty="0" smtClean="0"/>
              <a:t>Bacterial growth efficiency</a:t>
            </a:r>
            <a:endParaRPr lang="en-US" altLang="zh-TW" sz="2000" dirty="0" smtClean="0"/>
          </a:p>
        </p:txBody>
      </p:sp>
      <mc:AlternateContent xmlns:mc="http://schemas.openxmlformats.org/markup-compatibility/2006" xmlns:a14="http://schemas.microsoft.com/office/drawing/2010/main">
        <mc:Choice Requires="a14">
          <p:sp>
            <p:nvSpPr>
              <p:cNvPr id="94" name="文字方塊 93"/>
              <p:cNvSpPr txBox="1"/>
              <p:nvPr/>
            </p:nvSpPr>
            <p:spPr>
              <a:xfrm>
                <a:off x="3378277" y="611255"/>
                <a:ext cx="2961112" cy="6408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000" b="0" i="1" smtClean="0">
                              <a:latin typeface="Cambria Math" panose="02040503050406030204" pitchFamily="18" charset="0"/>
                            </a:rPr>
                          </m:ctrlPr>
                        </m:fPr>
                        <m:num>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𝑑𝑜𝑐</m:t>
                          </m:r>
                          <m:r>
                            <a:rPr lang="en-US" altLang="zh-TW" sz="2000" dirty="0" smtClean="0">
                              <a:solidFill>
                                <a:srgbClr val="000000"/>
                              </a:solidFill>
                              <a:latin typeface="Cambria Math" panose="02040503050406030204" pitchFamily="18" charset="0"/>
                            </a:rPr>
                            <m:t>→</m:t>
                          </m:r>
                          <m:r>
                            <a:rPr lang="en-US" altLang="zh-TW" sz="2000" b="0" i="1" smtClean="0">
                              <a:solidFill>
                                <a:srgbClr val="000000"/>
                              </a:solidFill>
                              <a:latin typeface="Cambria Math" panose="02040503050406030204" pitchFamily="18" charset="0"/>
                            </a:rPr>
                            <m:t>𝑏𝑎𝑐</m:t>
                          </m:r>
                          <m:r>
                            <a:rPr lang="en-US" altLang="zh-TW" sz="2000" b="0" i="1" smtClean="0">
                              <a:solidFill>
                                <a:srgbClr val="000000"/>
                              </a:solidFill>
                              <a:latin typeface="Cambria Math" panose="02040503050406030204" pitchFamily="18" charset="0"/>
                            </a:rPr>
                            <m:t>)−(</m:t>
                          </m:r>
                          <m:r>
                            <a:rPr lang="en-US" altLang="zh-TW" sz="2000" b="0" i="1" smtClean="0">
                              <a:latin typeface="Cambria Math" panose="02040503050406030204" pitchFamily="18" charset="0"/>
                            </a:rPr>
                            <m:t>𝑏𝑎𝑐</m:t>
                          </m:r>
                          <m:r>
                            <m:rPr>
                              <m:nor/>
                            </m:rPr>
                            <a:rPr lang="en-US" altLang="zh-TW" sz="2000" dirty="0" smtClean="0">
                              <a:solidFill>
                                <a:srgbClr val="000000"/>
                              </a:solidFill>
                              <a:latin typeface="新細明體" panose="02020500000000000000" pitchFamily="18" charset="-120"/>
                            </a:rPr>
                            <m:t> </m:t>
                          </m:r>
                          <m:r>
                            <a:rPr lang="en-US" altLang="zh-TW" sz="2000" dirty="0" smtClean="0">
                              <a:solidFill>
                                <a:srgbClr val="000000"/>
                              </a:solidFill>
                              <a:latin typeface="Cambria Math" panose="02040503050406030204" pitchFamily="18" charset="0"/>
                            </a:rPr>
                            <m:t>→</m:t>
                          </m:r>
                          <m:r>
                            <a:rPr lang="en-US" altLang="zh-TW" sz="2000" b="0" i="1" dirty="0" smtClean="0">
                              <a:solidFill>
                                <a:srgbClr val="000000"/>
                              </a:solidFill>
                              <a:latin typeface="Cambria Math" panose="02040503050406030204" pitchFamily="18" charset="0"/>
                            </a:rPr>
                            <m:t>𝑑𝑖𝑐</m:t>
                          </m:r>
                          <m:r>
                            <a:rPr lang="en-US" altLang="zh-TW" sz="2000" b="0" i="1" smtClean="0">
                              <a:solidFill>
                                <a:srgbClr val="000000"/>
                              </a:solidFill>
                              <a:latin typeface="Cambria Math" panose="02040503050406030204" pitchFamily="18" charset="0"/>
                            </a:rPr>
                            <m:t>)</m:t>
                          </m:r>
                        </m:num>
                        <m:den>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𝑑𝑜𝑐</m:t>
                          </m:r>
                          <m:r>
                            <a:rPr lang="en-US" altLang="zh-TW" sz="2000" dirty="0" smtClean="0">
                              <a:solidFill>
                                <a:srgbClr val="000000"/>
                              </a:solidFill>
                              <a:latin typeface="Cambria Math" panose="02040503050406030204" pitchFamily="18" charset="0"/>
                            </a:rPr>
                            <m:t>→</m:t>
                          </m:r>
                          <m:r>
                            <a:rPr lang="en-US" altLang="zh-TW" sz="2000" b="0" i="1" smtClean="0">
                              <a:solidFill>
                                <a:srgbClr val="000000"/>
                              </a:solidFill>
                              <a:latin typeface="Cambria Math" panose="02040503050406030204" pitchFamily="18" charset="0"/>
                            </a:rPr>
                            <m:t>𝑏𝑎𝑐</m:t>
                          </m:r>
                          <m:r>
                            <a:rPr lang="en-US" altLang="zh-TW" sz="2000" b="0" i="1" smtClean="0">
                              <a:solidFill>
                                <a:srgbClr val="000000"/>
                              </a:solidFill>
                              <a:latin typeface="Cambria Math" panose="02040503050406030204" pitchFamily="18" charset="0"/>
                            </a:rPr>
                            <m:t>)</m:t>
                          </m:r>
                          <m:r>
                            <m:rPr>
                              <m:nor/>
                            </m:rPr>
                            <a:rPr lang="zh-TW" altLang="en-US" sz="2000" dirty="0"/>
                            <m:t> </m:t>
                          </m:r>
                        </m:den>
                      </m:f>
                    </m:oMath>
                  </m:oMathPara>
                </a14:m>
                <a:endParaRPr lang="zh-TW" altLang="en-US" sz="2000" dirty="0"/>
              </a:p>
            </p:txBody>
          </p:sp>
        </mc:Choice>
        <mc:Fallback xmlns="">
          <p:sp>
            <p:nvSpPr>
              <p:cNvPr id="94" name="文字方塊 93"/>
              <p:cNvSpPr txBox="1">
                <a:spLocks noRot="1" noChangeAspect="1" noMove="1" noResize="1" noEditPoints="1" noAdjustHandles="1" noChangeArrowheads="1" noChangeShapeType="1" noTextEdit="1"/>
              </p:cNvSpPr>
              <p:nvPr/>
            </p:nvSpPr>
            <p:spPr>
              <a:xfrm>
                <a:off x="3378277" y="611255"/>
                <a:ext cx="2961112" cy="640816"/>
              </a:xfrm>
              <a:prstGeom prst="rect">
                <a:avLst/>
              </a:prstGeom>
              <a:blipFill>
                <a:blip r:embed="rId2"/>
                <a:stretch>
                  <a:fillRect r="-3498"/>
                </a:stretch>
              </a:blipFill>
            </p:spPr>
            <p:txBody>
              <a:bodyPr/>
              <a:lstStyle/>
              <a:p>
                <a:r>
                  <a:rPr lang="zh-TW" altLang="en-US">
                    <a:noFill/>
                  </a:rPr>
                  <a:t> </a:t>
                </a:r>
              </a:p>
            </p:txBody>
          </p:sp>
        </mc:Fallback>
      </mc:AlternateContent>
      <p:sp>
        <p:nvSpPr>
          <p:cNvPr id="131" name="矩形 130"/>
          <p:cNvSpPr/>
          <p:nvPr/>
        </p:nvSpPr>
        <p:spPr>
          <a:xfrm>
            <a:off x="1001905" y="153342"/>
            <a:ext cx="1280751" cy="400110"/>
          </a:xfrm>
          <a:prstGeom prst="rect">
            <a:avLst/>
          </a:prstGeom>
        </p:spPr>
        <p:txBody>
          <a:bodyPr wrap="square">
            <a:spAutoFit/>
          </a:bodyPr>
          <a:lstStyle/>
          <a:p>
            <a:r>
              <a:rPr lang="en-US" altLang="zh-TW" sz="2000" dirty="0" smtClean="0"/>
              <a:t>Process</a:t>
            </a:r>
            <a:endParaRPr lang="zh-TW" altLang="en-US" sz="2000" dirty="0"/>
          </a:p>
        </p:txBody>
      </p:sp>
      <p:sp>
        <p:nvSpPr>
          <p:cNvPr id="134" name="矩形 133"/>
          <p:cNvSpPr/>
          <p:nvPr/>
        </p:nvSpPr>
        <p:spPr>
          <a:xfrm>
            <a:off x="6651580" y="746997"/>
            <a:ext cx="4710255" cy="369332"/>
          </a:xfrm>
          <a:prstGeom prst="rect">
            <a:avLst/>
          </a:prstGeom>
          <a:noFill/>
        </p:spPr>
        <p:txBody>
          <a:bodyPr wrap="square">
            <a:spAutoFit/>
          </a:bodyPr>
          <a:lstStyle/>
          <a:p>
            <a:r>
              <a:rPr lang="en-US" altLang="zh-TW" dirty="0" smtClean="0">
                <a:solidFill>
                  <a:srgbClr val="FF0000"/>
                </a:solidFill>
              </a:rPr>
              <a:t>Min:0.02; Max:0.61 (</a:t>
            </a:r>
            <a:r>
              <a:rPr lang="it-IT" altLang="zh-TW" dirty="0" smtClean="0">
                <a:solidFill>
                  <a:srgbClr val="FF0000"/>
                </a:solidFill>
              </a:rPr>
              <a:t>del Giorgio and Cole, 1998</a:t>
            </a:r>
            <a:r>
              <a:rPr lang="en-US" altLang="zh-TW" dirty="0" smtClean="0">
                <a:solidFill>
                  <a:srgbClr val="FF0000"/>
                </a:solidFill>
              </a:rPr>
              <a:t>)</a:t>
            </a:r>
            <a:endParaRPr lang="zh-TW" altLang="en-US" dirty="0">
              <a:solidFill>
                <a:srgbClr val="FF0000"/>
              </a:solidFill>
            </a:endParaRPr>
          </a:p>
        </p:txBody>
      </p:sp>
      <p:sp>
        <p:nvSpPr>
          <p:cNvPr id="57" name="文字方塊 56"/>
          <p:cNvSpPr txBox="1"/>
          <p:nvPr/>
        </p:nvSpPr>
        <p:spPr>
          <a:xfrm>
            <a:off x="51837" y="65087"/>
            <a:ext cx="950068" cy="523220"/>
          </a:xfrm>
          <a:prstGeom prst="rect">
            <a:avLst/>
          </a:prstGeom>
          <a:noFill/>
        </p:spPr>
        <p:txBody>
          <a:bodyPr wrap="none" rtlCol="0">
            <a:spAutoFit/>
          </a:bodyPr>
          <a:lstStyle/>
          <a:p>
            <a:r>
              <a:rPr lang="en-US" altLang="zh-TW" sz="2800" dirty="0" err="1" smtClean="0"/>
              <a:t>Gx≧h</a:t>
            </a:r>
            <a:endParaRPr lang="zh-TW" altLang="en-US" sz="2800" dirty="0"/>
          </a:p>
        </p:txBody>
      </p:sp>
      <p:sp>
        <p:nvSpPr>
          <p:cNvPr id="58" name="矩形 57"/>
          <p:cNvSpPr/>
          <p:nvPr/>
        </p:nvSpPr>
        <p:spPr>
          <a:xfrm>
            <a:off x="333753" y="3275642"/>
            <a:ext cx="3310393" cy="400110"/>
          </a:xfrm>
          <a:prstGeom prst="rect">
            <a:avLst/>
          </a:prstGeom>
        </p:spPr>
        <p:txBody>
          <a:bodyPr wrap="none">
            <a:spAutoFit/>
          </a:bodyPr>
          <a:lstStyle/>
          <a:p>
            <a:r>
              <a:rPr lang="en-US" altLang="zh-TW" sz="2000" dirty="0" smtClean="0"/>
              <a:t>Detritus degradation rate(d</a:t>
            </a:r>
            <a:r>
              <a:rPr lang="en-US" altLang="zh-TW" sz="2000" baseline="30000" dirty="0" smtClean="0"/>
              <a:t>-1</a:t>
            </a:r>
            <a:r>
              <a:rPr lang="en-US" altLang="zh-TW" sz="2000" dirty="0" smtClean="0"/>
              <a:t>) </a:t>
            </a:r>
          </a:p>
        </p:txBody>
      </p:sp>
      <mc:AlternateContent xmlns:mc="http://schemas.openxmlformats.org/markup-compatibility/2006" xmlns:a14="http://schemas.microsoft.com/office/drawing/2010/main">
        <mc:Choice Requires="a14">
          <p:sp>
            <p:nvSpPr>
              <p:cNvPr id="60" name="文字方塊 59"/>
              <p:cNvSpPr txBox="1"/>
              <p:nvPr/>
            </p:nvSpPr>
            <p:spPr>
              <a:xfrm>
                <a:off x="3712933" y="3188555"/>
                <a:ext cx="4873145" cy="65191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000" b="0" i="1" smtClean="0">
                              <a:latin typeface="Cambria Math" panose="02040503050406030204" pitchFamily="18" charset="0"/>
                            </a:rPr>
                          </m:ctrlPr>
                        </m:fPr>
                        <m:num>
                          <m:d>
                            <m:dPr>
                              <m:ctrlPr>
                                <a:rPr lang="en-US" altLang="zh-TW" sz="2000" b="0" i="1" smtClean="0">
                                  <a:latin typeface="Cambria Math" panose="02040503050406030204" pitchFamily="18" charset="0"/>
                                </a:rPr>
                              </m:ctrlPr>
                            </m:dPr>
                            <m:e>
                              <m:r>
                                <a:rPr lang="en-US" altLang="zh-TW" sz="2000" b="0" i="1" smtClean="0">
                                  <a:latin typeface="Cambria Math" panose="02040503050406030204" pitchFamily="18" charset="0"/>
                                </a:rPr>
                                <m:t>𝑑𝑒𝑡</m:t>
                              </m:r>
                              <m:r>
                                <a:rPr lang="en-US" altLang="zh-TW" sz="2000" dirty="0" smtClean="0">
                                  <a:solidFill>
                                    <a:srgbClr val="000000"/>
                                  </a:solidFill>
                                  <a:latin typeface="Cambria Math" panose="02040503050406030204" pitchFamily="18" charset="0"/>
                                </a:rPr>
                                <m:t>→</m:t>
                              </m:r>
                              <m:r>
                                <a:rPr lang="en-US" altLang="zh-TW" sz="2000" b="0" i="1" smtClean="0">
                                  <a:solidFill>
                                    <a:srgbClr val="000000"/>
                                  </a:solidFill>
                                  <a:latin typeface="Cambria Math" panose="02040503050406030204" pitchFamily="18" charset="0"/>
                                </a:rPr>
                                <m:t>𝑑𝑜𝑐</m:t>
                              </m:r>
                            </m:e>
                          </m:d>
                          <m:r>
                            <a:rPr lang="en-US" altLang="zh-TW" sz="2000" b="0" i="1" smtClean="0">
                              <a:solidFill>
                                <a:srgbClr val="000000"/>
                              </a:solidFill>
                              <a:latin typeface="Cambria Math" panose="02040503050406030204" pitchFamily="18" charset="0"/>
                            </a:rPr>
                            <m:t>+(</m:t>
                          </m:r>
                          <m:r>
                            <a:rPr lang="en-US" altLang="zh-TW" sz="2000" b="0" i="1" smtClean="0">
                              <a:solidFill>
                                <a:srgbClr val="000000"/>
                              </a:solidFill>
                              <a:latin typeface="Cambria Math" panose="02040503050406030204" pitchFamily="18" charset="0"/>
                            </a:rPr>
                            <m:t>𝑑𝑒𝑡</m:t>
                          </m:r>
                          <m:r>
                            <m:rPr>
                              <m:nor/>
                            </m:rPr>
                            <a:rPr lang="en-US" altLang="zh-TW" sz="2000" dirty="0" smtClean="0">
                              <a:solidFill>
                                <a:srgbClr val="000000"/>
                              </a:solidFill>
                              <a:latin typeface="新細明體" panose="02020500000000000000" pitchFamily="18" charset="-120"/>
                            </a:rPr>
                            <m:t> </m:t>
                          </m:r>
                          <m:r>
                            <a:rPr lang="en-US" altLang="zh-TW" sz="2000" dirty="0" smtClean="0">
                              <a:solidFill>
                                <a:srgbClr val="000000"/>
                              </a:solidFill>
                              <a:latin typeface="Cambria Math" panose="02040503050406030204" pitchFamily="18" charset="0"/>
                            </a:rPr>
                            <m:t>→</m:t>
                          </m:r>
                          <m:r>
                            <a:rPr lang="en-US" altLang="zh-TW" sz="2000" b="0" i="1" dirty="0" smtClean="0">
                              <a:solidFill>
                                <a:srgbClr val="000000"/>
                              </a:solidFill>
                              <a:latin typeface="Cambria Math" panose="02040503050406030204" pitchFamily="18" charset="0"/>
                            </a:rPr>
                            <m:t>𝑛𝑒𝑚</m:t>
                          </m:r>
                          <m:r>
                            <a:rPr lang="en-US" altLang="zh-TW" sz="2000" b="0" i="1" smtClean="0">
                              <a:solidFill>
                                <a:srgbClr val="000000"/>
                              </a:solidFill>
                              <a:latin typeface="Cambria Math" panose="02040503050406030204" pitchFamily="18" charset="0"/>
                            </a:rPr>
                            <m:t>)</m:t>
                          </m:r>
                          <m:r>
                            <a:rPr lang="en-US" altLang="zh-TW" sz="2000" i="1">
                              <a:solidFill>
                                <a:srgbClr val="000000"/>
                              </a:solidFill>
                              <a:latin typeface="Cambria Math" panose="02040503050406030204" pitchFamily="18" charset="0"/>
                            </a:rPr>
                            <m:t>+</m:t>
                          </m:r>
                          <m:r>
                            <a:rPr lang="en-US" altLang="zh-TW" sz="2000" b="0" i="1" smtClean="0">
                              <a:solidFill>
                                <a:srgbClr val="000000"/>
                              </a:solidFill>
                              <a:latin typeface="Cambria Math" panose="02040503050406030204" pitchFamily="18" charset="0"/>
                            </a:rPr>
                            <m:t>(</m:t>
                          </m:r>
                          <m:r>
                            <a:rPr lang="en-US" altLang="zh-TW" sz="2000" b="0" i="1" smtClean="0">
                              <a:solidFill>
                                <a:srgbClr val="000000"/>
                              </a:solidFill>
                              <a:latin typeface="Cambria Math" panose="02040503050406030204" pitchFamily="18" charset="0"/>
                            </a:rPr>
                            <m:t>𝑑𝑒𝑡</m:t>
                          </m:r>
                          <m:r>
                            <m:rPr>
                              <m:nor/>
                            </m:rPr>
                            <a:rPr lang="en-US" altLang="zh-TW" sz="2000" dirty="0" smtClean="0">
                              <a:solidFill>
                                <a:srgbClr val="000000"/>
                              </a:solidFill>
                              <a:latin typeface="新細明體" panose="02020500000000000000" pitchFamily="18" charset="-120"/>
                            </a:rPr>
                            <m:t> </m:t>
                          </m:r>
                          <m:r>
                            <a:rPr lang="en-US" altLang="zh-TW" sz="2000" dirty="0" smtClean="0">
                              <a:solidFill>
                                <a:srgbClr val="000000"/>
                              </a:solidFill>
                              <a:latin typeface="Cambria Math" panose="02040503050406030204" pitchFamily="18" charset="0"/>
                            </a:rPr>
                            <m:t>→</m:t>
                          </m:r>
                          <m:r>
                            <a:rPr lang="en-US" altLang="zh-TW" sz="2000" b="0" i="1" dirty="0" smtClean="0">
                              <a:solidFill>
                                <a:srgbClr val="000000"/>
                              </a:solidFill>
                              <a:latin typeface="Cambria Math" panose="02040503050406030204" pitchFamily="18" charset="0"/>
                            </a:rPr>
                            <m:t>𝑚𝑎𝑐</m:t>
                          </m:r>
                          <m:r>
                            <a:rPr lang="en-US" altLang="zh-TW" sz="2000" b="0" i="1" smtClean="0">
                              <a:solidFill>
                                <a:srgbClr val="000000"/>
                              </a:solidFill>
                              <a:latin typeface="Cambria Math" panose="02040503050406030204" pitchFamily="18" charset="0"/>
                            </a:rPr>
                            <m:t>)</m:t>
                          </m:r>
                        </m:num>
                        <m:den>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𝑑𝑒𝑡𝑠𝑠</m:t>
                          </m:r>
                          <m:r>
                            <a:rPr lang="en-US" altLang="zh-TW" sz="2000" b="0" i="1" smtClean="0">
                              <a:solidFill>
                                <a:srgbClr val="000000"/>
                              </a:solidFill>
                              <a:latin typeface="Cambria Math" panose="02040503050406030204" pitchFamily="18" charset="0"/>
                            </a:rPr>
                            <m:t>)</m:t>
                          </m:r>
                          <m:r>
                            <m:rPr>
                              <m:nor/>
                            </m:rPr>
                            <a:rPr lang="zh-TW" altLang="en-US" sz="2000" dirty="0"/>
                            <m:t> </m:t>
                          </m:r>
                        </m:den>
                      </m:f>
                    </m:oMath>
                  </m:oMathPara>
                </a14:m>
                <a:endParaRPr lang="zh-TW" altLang="en-US" sz="2000" dirty="0"/>
              </a:p>
            </p:txBody>
          </p:sp>
        </mc:Choice>
        <mc:Fallback xmlns="">
          <p:sp>
            <p:nvSpPr>
              <p:cNvPr id="60" name="文字方塊 59"/>
              <p:cNvSpPr txBox="1">
                <a:spLocks noRot="1" noChangeAspect="1" noMove="1" noResize="1" noEditPoints="1" noAdjustHandles="1" noChangeArrowheads="1" noChangeShapeType="1" noTextEdit="1"/>
              </p:cNvSpPr>
              <p:nvPr/>
            </p:nvSpPr>
            <p:spPr>
              <a:xfrm>
                <a:off x="3712933" y="3188555"/>
                <a:ext cx="4873145" cy="651910"/>
              </a:xfrm>
              <a:prstGeom prst="rect">
                <a:avLst/>
              </a:prstGeom>
              <a:blipFill>
                <a:blip r:embed="rId3"/>
                <a:stretch>
                  <a:fillRect r="-1377"/>
                </a:stretch>
              </a:blipFill>
            </p:spPr>
            <p:txBody>
              <a:bodyPr/>
              <a:lstStyle/>
              <a:p>
                <a:r>
                  <a:rPr lang="zh-TW" altLang="en-US">
                    <a:noFill/>
                  </a:rPr>
                  <a:t> </a:t>
                </a:r>
              </a:p>
            </p:txBody>
          </p:sp>
        </mc:Fallback>
      </mc:AlternateContent>
      <p:sp>
        <p:nvSpPr>
          <p:cNvPr id="91" name="矩形 90"/>
          <p:cNvSpPr/>
          <p:nvPr/>
        </p:nvSpPr>
        <p:spPr>
          <a:xfrm>
            <a:off x="6961151" y="3723303"/>
            <a:ext cx="5179495" cy="369332"/>
          </a:xfrm>
          <a:prstGeom prst="rect">
            <a:avLst/>
          </a:prstGeom>
          <a:solidFill>
            <a:schemeClr val="tx1"/>
          </a:solidFill>
        </p:spPr>
        <p:txBody>
          <a:bodyPr wrap="none">
            <a:spAutoFit/>
          </a:bodyPr>
          <a:lstStyle/>
          <a:p>
            <a:r>
              <a:rPr lang="en-US" altLang="zh-TW" dirty="0" smtClean="0">
                <a:solidFill>
                  <a:schemeClr val="bg1"/>
                </a:solidFill>
              </a:rPr>
              <a:t>Min:0.00025;</a:t>
            </a:r>
            <a:r>
              <a:rPr lang="zh-TW" altLang="en-US" dirty="0" smtClean="0">
                <a:solidFill>
                  <a:schemeClr val="bg1"/>
                </a:solidFill>
              </a:rPr>
              <a:t> </a:t>
            </a:r>
            <a:r>
              <a:rPr lang="en-US" altLang="zh-TW" dirty="0" smtClean="0">
                <a:solidFill>
                  <a:schemeClr val="bg1"/>
                </a:solidFill>
              </a:rPr>
              <a:t>Max:0.016 (</a:t>
            </a:r>
            <a:r>
              <a:rPr lang="de-DE" altLang="zh-TW" dirty="0" smtClean="0">
                <a:solidFill>
                  <a:schemeClr val="bg1"/>
                </a:solidFill>
              </a:rPr>
              <a:t>Henrichs and Doyle, 1986)</a:t>
            </a:r>
            <a:endParaRPr lang="zh-TW" altLang="en-US" dirty="0">
              <a:solidFill>
                <a:schemeClr val="bg1"/>
              </a:solidFill>
            </a:endParaRPr>
          </a:p>
        </p:txBody>
      </p:sp>
      <p:sp>
        <p:nvSpPr>
          <p:cNvPr id="15" name="矩形 14"/>
          <p:cNvSpPr/>
          <p:nvPr/>
        </p:nvSpPr>
        <p:spPr>
          <a:xfrm>
            <a:off x="270006" y="4062443"/>
            <a:ext cx="1409297" cy="400110"/>
          </a:xfrm>
          <a:prstGeom prst="rect">
            <a:avLst/>
          </a:prstGeom>
        </p:spPr>
        <p:txBody>
          <a:bodyPr wrap="none">
            <a:spAutoFit/>
          </a:bodyPr>
          <a:lstStyle/>
          <a:p>
            <a:r>
              <a:rPr lang="en-US" altLang="zh-TW" sz="2000" b="1" dirty="0" smtClean="0"/>
              <a:t>Nematodes</a:t>
            </a:r>
          </a:p>
        </p:txBody>
      </p:sp>
      <p:sp>
        <p:nvSpPr>
          <p:cNvPr id="16" name="矩形 15"/>
          <p:cNvSpPr/>
          <p:nvPr/>
        </p:nvSpPr>
        <p:spPr>
          <a:xfrm>
            <a:off x="413695" y="4382923"/>
            <a:ext cx="1876860" cy="400110"/>
          </a:xfrm>
          <a:prstGeom prst="rect">
            <a:avLst/>
          </a:prstGeom>
        </p:spPr>
        <p:txBody>
          <a:bodyPr wrap="none">
            <a:spAutoFit/>
          </a:bodyPr>
          <a:lstStyle/>
          <a:p>
            <a:r>
              <a:rPr lang="en-US" altLang="zh-TW" sz="2000" dirty="0" smtClean="0"/>
              <a:t>Growth rate(d</a:t>
            </a:r>
            <a:r>
              <a:rPr lang="en-US" altLang="zh-TW" sz="2000" baseline="30000" dirty="0" smtClean="0"/>
              <a:t>-1</a:t>
            </a:r>
            <a:r>
              <a:rPr lang="en-US" altLang="zh-TW" sz="2000" dirty="0" smtClean="0"/>
              <a:t>)</a:t>
            </a:r>
          </a:p>
        </p:txBody>
      </p:sp>
      <mc:AlternateContent xmlns:mc="http://schemas.openxmlformats.org/markup-compatibility/2006" xmlns:a14="http://schemas.microsoft.com/office/drawing/2010/main">
        <mc:Choice Requires="a14">
          <p:sp>
            <p:nvSpPr>
              <p:cNvPr id="17" name="矩形 16"/>
              <p:cNvSpPr/>
              <p:nvPr/>
            </p:nvSpPr>
            <p:spPr>
              <a:xfrm>
                <a:off x="1852896" y="4420890"/>
                <a:ext cx="5558514" cy="51046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TW" sz="1400" b="0" i="1" smtClean="0">
                              <a:latin typeface="Cambria Math" panose="02040503050406030204" pitchFamily="18" charset="0"/>
                            </a:rPr>
                          </m:ctrlPr>
                        </m:fPr>
                        <m:num>
                          <m:d>
                            <m:dPr>
                              <m:ctrlPr>
                                <a:rPr lang="en-US" altLang="zh-TW" sz="1400" b="0" i="1" smtClean="0">
                                  <a:latin typeface="Cambria Math" panose="02040503050406030204" pitchFamily="18" charset="0"/>
                                </a:rPr>
                              </m:ctrlPr>
                            </m:dPr>
                            <m:e>
                              <m:r>
                                <a:rPr lang="en-US" altLang="zh-TW" sz="1400" b="0" i="1" smtClean="0">
                                  <a:latin typeface="Cambria Math" panose="02040503050406030204" pitchFamily="18" charset="0"/>
                                </a:rPr>
                                <m:t>𝑑𝑒𝑡</m:t>
                              </m:r>
                              <m:r>
                                <a:rPr lang="en-US" altLang="zh-TW" sz="1400" dirty="0" smtClean="0">
                                  <a:solidFill>
                                    <a:srgbClr val="000000"/>
                                  </a:solidFill>
                                  <a:latin typeface="Cambria Math" panose="02040503050406030204" pitchFamily="18" charset="0"/>
                                </a:rPr>
                                <m:t>→</m:t>
                              </m:r>
                              <m:r>
                                <a:rPr lang="en-US" altLang="zh-TW" sz="1400" b="0" i="1" dirty="0" smtClean="0">
                                  <a:solidFill>
                                    <a:srgbClr val="000000"/>
                                  </a:solidFill>
                                  <a:latin typeface="Cambria Math" panose="02040503050406030204" pitchFamily="18" charset="0"/>
                                </a:rPr>
                                <m:t>𝑛𝑒𝑚</m:t>
                              </m:r>
                            </m:e>
                          </m:d>
                          <m:r>
                            <a:rPr lang="en-US" altLang="zh-TW" sz="1400" b="0" i="1" smtClean="0">
                              <a:solidFill>
                                <a:srgbClr val="000000"/>
                              </a:solidFill>
                              <a:latin typeface="Cambria Math" panose="02040503050406030204" pitchFamily="18" charset="0"/>
                            </a:rPr>
                            <m:t>+</m:t>
                          </m:r>
                          <m:d>
                            <m:dPr>
                              <m:ctrlPr>
                                <a:rPr lang="en-US" altLang="zh-TW" sz="1400" b="0" i="1" smtClean="0">
                                  <a:solidFill>
                                    <a:srgbClr val="000000"/>
                                  </a:solidFill>
                                  <a:latin typeface="Cambria Math" panose="02040503050406030204" pitchFamily="18" charset="0"/>
                                </a:rPr>
                              </m:ctrlPr>
                            </m:dPr>
                            <m:e>
                              <m:r>
                                <a:rPr lang="en-US" altLang="zh-TW" sz="1400" b="0" i="1" smtClean="0">
                                  <a:solidFill>
                                    <a:srgbClr val="000000"/>
                                  </a:solidFill>
                                  <a:latin typeface="Cambria Math" panose="02040503050406030204" pitchFamily="18" charset="0"/>
                                </a:rPr>
                                <m:t>𝑏𝑎𝑐</m:t>
                              </m:r>
                              <m:r>
                                <m:rPr>
                                  <m:nor/>
                                </m:rPr>
                                <a:rPr lang="en-US" altLang="zh-TW" sz="1400" dirty="0" smtClean="0">
                                  <a:solidFill>
                                    <a:srgbClr val="000000"/>
                                  </a:solidFill>
                                  <a:latin typeface="新細明體" panose="02020500000000000000" pitchFamily="18" charset="-120"/>
                                </a:rPr>
                                <m:t> </m:t>
                              </m:r>
                              <m:r>
                                <a:rPr lang="en-US" altLang="zh-TW" sz="1400" dirty="0" smtClean="0">
                                  <a:solidFill>
                                    <a:srgbClr val="000000"/>
                                  </a:solidFill>
                                  <a:latin typeface="Cambria Math" panose="02040503050406030204" pitchFamily="18" charset="0"/>
                                </a:rPr>
                                <m:t>→</m:t>
                              </m:r>
                              <m:r>
                                <a:rPr lang="en-US" altLang="zh-TW" sz="1400" b="0" i="1" dirty="0" smtClean="0">
                                  <a:solidFill>
                                    <a:srgbClr val="000000"/>
                                  </a:solidFill>
                                  <a:latin typeface="Cambria Math" panose="02040503050406030204" pitchFamily="18" charset="0"/>
                                </a:rPr>
                                <m:t>𝑛𝑒𝑚</m:t>
                              </m:r>
                            </m:e>
                          </m:d>
                          <m:r>
                            <a:rPr lang="en-US" altLang="zh-TW" sz="1400" b="0" i="1" smtClean="0">
                              <a:solidFill>
                                <a:srgbClr val="000000"/>
                              </a:solidFill>
                              <a:latin typeface="Cambria Math" panose="02040503050406030204" pitchFamily="18" charset="0"/>
                            </a:rPr>
                            <m:t>−</m:t>
                          </m:r>
                          <m:d>
                            <m:dPr>
                              <m:ctrlPr>
                                <a:rPr lang="en-US" altLang="zh-TW" sz="1400" b="0" i="1" smtClean="0">
                                  <a:solidFill>
                                    <a:srgbClr val="000000"/>
                                  </a:solidFill>
                                  <a:latin typeface="Cambria Math" panose="02040503050406030204" pitchFamily="18" charset="0"/>
                                </a:rPr>
                              </m:ctrlPr>
                            </m:dPr>
                            <m:e>
                              <m:r>
                                <a:rPr lang="en-US" altLang="zh-TW" sz="1400" b="0" i="1" smtClean="0">
                                  <a:solidFill>
                                    <a:srgbClr val="000000"/>
                                  </a:solidFill>
                                  <a:latin typeface="Cambria Math" panose="02040503050406030204" pitchFamily="18" charset="0"/>
                                </a:rPr>
                                <m:t>𝑛𝑒𝑚</m:t>
                              </m:r>
                              <m:r>
                                <m:rPr>
                                  <m:nor/>
                                </m:rPr>
                                <a:rPr lang="en-US" altLang="zh-TW" sz="1400" dirty="0" smtClean="0">
                                  <a:solidFill>
                                    <a:srgbClr val="000000"/>
                                  </a:solidFill>
                                  <a:latin typeface="新細明體" panose="02020500000000000000" pitchFamily="18" charset="-120"/>
                                </a:rPr>
                                <m:t> </m:t>
                              </m:r>
                              <m:r>
                                <a:rPr lang="en-US" altLang="zh-TW" sz="1400" dirty="0" smtClean="0">
                                  <a:solidFill>
                                    <a:srgbClr val="000000"/>
                                  </a:solidFill>
                                  <a:latin typeface="Cambria Math" panose="02040503050406030204" pitchFamily="18" charset="0"/>
                                </a:rPr>
                                <m:t>→</m:t>
                              </m:r>
                              <m:r>
                                <m:rPr>
                                  <m:sty m:val="p"/>
                                </m:rPr>
                                <a:rPr lang="en-US" altLang="zh-TW" sz="1400" b="0" i="0" smtClean="0">
                                  <a:solidFill>
                                    <a:srgbClr val="000000"/>
                                  </a:solidFill>
                                  <a:latin typeface="Cambria Math" panose="02040503050406030204" pitchFamily="18" charset="0"/>
                                </a:rPr>
                                <m:t>det</m:t>
                              </m:r>
                            </m:e>
                          </m:d>
                          <m:r>
                            <a:rPr lang="en-US" altLang="zh-TW" sz="1400" b="0" i="1" smtClean="0">
                              <a:solidFill>
                                <a:srgbClr val="000000"/>
                              </a:solidFill>
                              <a:latin typeface="Cambria Math" panose="02040503050406030204" pitchFamily="18" charset="0"/>
                            </a:rPr>
                            <m:t>−</m:t>
                          </m:r>
                          <m:r>
                            <a:rPr lang="en-US" altLang="zh-TW" sz="1400" b="0" i="1" smtClean="0">
                              <a:solidFill>
                                <a:srgbClr val="000000"/>
                              </a:solidFill>
                              <a:latin typeface="Cambria Math" panose="02040503050406030204" pitchFamily="18" charset="0"/>
                            </a:rPr>
                            <m:t>𝑛𝑒𝑚𝐺𝑅</m:t>
                          </m:r>
                        </m:num>
                        <m:den>
                          <m:r>
                            <a:rPr lang="en-US" altLang="zh-TW" sz="1400" b="0" i="1" smtClean="0">
                              <a:latin typeface="Cambria Math" panose="02040503050406030204" pitchFamily="18" charset="0"/>
                            </a:rPr>
                            <m:t>𝑛𝑒𝑚</m:t>
                          </m:r>
                          <m:r>
                            <a:rPr lang="en-US" altLang="zh-TW" sz="1400" b="0" i="1" baseline="-25000" smtClean="0">
                              <a:latin typeface="Cambria Math" panose="02040503050406030204" pitchFamily="18" charset="0"/>
                            </a:rPr>
                            <m:t>𝑠𝑠</m:t>
                          </m:r>
                        </m:den>
                      </m:f>
                    </m:oMath>
                  </m:oMathPara>
                </a14:m>
                <a:endParaRPr lang="en-US" altLang="zh-TW" dirty="0" smtClean="0"/>
              </a:p>
            </p:txBody>
          </p:sp>
        </mc:Choice>
        <mc:Fallback xmlns="">
          <p:sp>
            <p:nvSpPr>
              <p:cNvPr id="17" name="矩形 16"/>
              <p:cNvSpPr>
                <a:spLocks noRot="1" noChangeAspect="1" noMove="1" noResize="1" noEditPoints="1" noAdjustHandles="1" noChangeArrowheads="1" noChangeShapeType="1" noTextEdit="1"/>
              </p:cNvSpPr>
              <p:nvPr/>
            </p:nvSpPr>
            <p:spPr>
              <a:xfrm>
                <a:off x="1852896" y="4420890"/>
                <a:ext cx="5558514" cy="510461"/>
              </a:xfrm>
              <a:prstGeom prst="rect">
                <a:avLst/>
              </a:prstGeom>
              <a:blipFill>
                <a:blip r:embed="rId4"/>
                <a:stretch>
                  <a:fillRect b="-2381"/>
                </a:stretch>
              </a:blipFill>
            </p:spPr>
            <p:txBody>
              <a:bodyPr/>
              <a:lstStyle/>
              <a:p>
                <a:r>
                  <a:rPr lang="zh-TW" altLang="en-US">
                    <a:noFill/>
                  </a:rPr>
                  <a:t> </a:t>
                </a:r>
              </a:p>
            </p:txBody>
          </p:sp>
        </mc:Fallback>
      </mc:AlternateContent>
      <p:sp>
        <p:nvSpPr>
          <p:cNvPr id="18" name="矩形 17"/>
          <p:cNvSpPr/>
          <p:nvPr/>
        </p:nvSpPr>
        <p:spPr>
          <a:xfrm>
            <a:off x="6823277" y="4562019"/>
            <a:ext cx="5455241" cy="369332"/>
          </a:xfrm>
          <a:prstGeom prst="rect">
            <a:avLst/>
          </a:prstGeom>
          <a:solidFill>
            <a:schemeClr val="tx1"/>
          </a:solidFill>
        </p:spPr>
        <p:txBody>
          <a:bodyPr wrap="square">
            <a:spAutoFit/>
          </a:bodyPr>
          <a:lstStyle/>
          <a:p>
            <a:r>
              <a:rPr lang="en-US" altLang="zh-TW" dirty="0" smtClean="0">
                <a:solidFill>
                  <a:schemeClr val="bg1"/>
                </a:solidFill>
              </a:rPr>
              <a:t>Min:</a:t>
            </a:r>
            <a:r>
              <a:rPr lang="zh-TW" altLang="en-US" dirty="0" smtClean="0">
                <a:solidFill>
                  <a:schemeClr val="bg1"/>
                </a:solidFill>
              </a:rPr>
              <a:t> </a:t>
            </a:r>
            <a:r>
              <a:rPr lang="de-DE" altLang="zh-TW" dirty="0" smtClean="0">
                <a:solidFill>
                  <a:schemeClr val="bg1"/>
                </a:solidFill>
              </a:rPr>
              <a:t>Tlim*0.05</a:t>
            </a:r>
            <a:r>
              <a:rPr lang="en-US" altLang="zh-TW" dirty="0" smtClean="0">
                <a:solidFill>
                  <a:schemeClr val="bg1"/>
                </a:solidFill>
              </a:rPr>
              <a:t>; Max:</a:t>
            </a:r>
            <a:r>
              <a:rPr lang="de-DE" altLang="zh-TW" dirty="0" smtClean="0">
                <a:solidFill>
                  <a:schemeClr val="bg1"/>
                </a:solidFill>
              </a:rPr>
              <a:t> Tlim*0.4</a:t>
            </a:r>
            <a:r>
              <a:rPr lang="en-US" altLang="zh-TW" dirty="0" smtClean="0">
                <a:solidFill>
                  <a:schemeClr val="bg1"/>
                </a:solidFill>
              </a:rPr>
              <a:t> (v</a:t>
            </a:r>
            <a:r>
              <a:rPr lang="nl-NL" altLang="zh-TW" dirty="0" smtClean="0">
                <a:solidFill>
                  <a:schemeClr val="bg1"/>
                </a:solidFill>
              </a:rPr>
              <a:t>an Oevelen et al., 2006</a:t>
            </a:r>
            <a:r>
              <a:rPr lang="en-US" altLang="zh-TW" dirty="0" smtClean="0">
                <a:solidFill>
                  <a:schemeClr val="bg1"/>
                </a:solidFill>
              </a:rPr>
              <a:t>)</a:t>
            </a:r>
            <a:endParaRPr lang="zh-TW" altLang="en-US" dirty="0">
              <a:solidFill>
                <a:schemeClr val="bg1"/>
              </a:solidFill>
            </a:endParaRPr>
          </a:p>
        </p:txBody>
      </p:sp>
      <p:sp>
        <p:nvSpPr>
          <p:cNvPr id="19" name="矩形 18"/>
          <p:cNvSpPr/>
          <p:nvPr/>
        </p:nvSpPr>
        <p:spPr>
          <a:xfrm>
            <a:off x="270006" y="5562938"/>
            <a:ext cx="1796582" cy="400110"/>
          </a:xfrm>
          <a:prstGeom prst="rect">
            <a:avLst/>
          </a:prstGeom>
        </p:spPr>
        <p:txBody>
          <a:bodyPr wrap="none">
            <a:spAutoFit/>
          </a:bodyPr>
          <a:lstStyle/>
          <a:p>
            <a:r>
              <a:rPr lang="en-US" altLang="zh-TW" sz="2000" b="1" dirty="0" smtClean="0"/>
              <a:t>Macro benthos</a:t>
            </a:r>
          </a:p>
        </p:txBody>
      </p:sp>
      <p:sp>
        <p:nvSpPr>
          <p:cNvPr id="20" name="矩形 19"/>
          <p:cNvSpPr/>
          <p:nvPr/>
        </p:nvSpPr>
        <p:spPr>
          <a:xfrm>
            <a:off x="413695" y="5911311"/>
            <a:ext cx="1876860" cy="400110"/>
          </a:xfrm>
          <a:prstGeom prst="rect">
            <a:avLst/>
          </a:prstGeom>
        </p:spPr>
        <p:txBody>
          <a:bodyPr wrap="none">
            <a:spAutoFit/>
          </a:bodyPr>
          <a:lstStyle/>
          <a:p>
            <a:r>
              <a:rPr lang="en-US" altLang="zh-TW" sz="2000" dirty="0" smtClean="0"/>
              <a:t>Growth rate(d</a:t>
            </a:r>
            <a:r>
              <a:rPr lang="en-US" altLang="zh-TW" sz="2000" baseline="30000" dirty="0" smtClean="0"/>
              <a:t>-1</a:t>
            </a:r>
            <a:r>
              <a:rPr lang="en-US" altLang="zh-TW" sz="2000" dirty="0" smtClean="0"/>
              <a:t>)</a:t>
            </a:r>
          </a:p>
        </p:txBody>
      </p:sp>
      <p:grpSp>
        <p:nvGrpSpPr>
          <p:cNvPr id="21" name="群組 20"/>
          <p:cNvGrpSpPr/>
          <p:nvPr/>
        </p:nvGrpSpPr>
        <p:grpSpPr>
          <a:xfrm>
            <a:off x="2391408" y="5545838"/>
            <a:ext cx="5515172" cy="862244"/>
            <a:chOff x="2925262" y="3206184"/>
            <a:chExt cx="5515172" cy="862244"/>
          </a:xfrm>
        </p:grpSpPr>
        <mc:AlternateContent xmlns:mc="http://schemas.openxmlformats.org/markup-compatibility/2006" xmlns:a14="http://schemas.microsoft.com/office/drawing/2010/main">
          <mc:Choice Requires="a14">
            <p:sp>
              <p:nvSpPr>
                <p:cNvPr id="22" name="文字方塊 21"/>
                <p:cNvSpPr txBox="1"/>
                <p:nvPr/>
              </p:nvSpPr>
              <p:spPr>
                <a:xfrm>
                  <a:off x="2925262" y="3570599"/>
                  <a:ext cx="5515172" cy="4978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1100" b="0" i="1" smtClean="0">
                                <a:latin typeface="Cambria Math" panose="02040503050406030204" pitchFamily="18" charset="0"/>
                              </a:rPr>
                            </m:ctrlPr>
                          </m:fPr>
                          <m:num>
                            <m:d>
                              <m:dPr>
                                <m:ctrlPr>
                                  <a:rPr lang="en-US" altLang="zh-TW" sz="1100" b="0" i="1" smtClean="0">
                                    <a:latin typeface="Cambria Math" panose="02040503050406030204" pitchFamily="18" charset="0"/>
                                  </a:rPr>
                                </m:ctrlPr>
                              </m:dPr>
                              <m:e>
                                <m:r>
                                  <a:rPr lang="en-US" altLang="zh-TW" sz="1100" b="0" i="1" smtClean="0">
                                    <a:latin typeface="Cambria Math" panose="02040503050406030204" pitchFamily="18" charset="0"/>
                                  </a:rPr>
                                  <m:t>𝑑𝑒𝑡</m:t>
                                </m:r>
                                <m:r>
                                  <a:rPr lang="en-US" altLang="zh-TW" sz="1100" dirty="0" smtClean="0">
                                    <a:solidFill>
                                      <a:srgbClr val="000000"/>
                                    </a:solidFill>
                                    <a:latin typeface="Cambria Math" panose="02040503050406030204" pitchFamily="18" charset="0"/>
                                  </a:rPr>
                                  <m:t>→</m:t>
                                </m:r>
                                <m:r>
                                  <a:rPr lang="en-US" altLang="zh-TW" sz="1100" b="0" i="1" dirty="0" smtClean="0">
                                    <a:solidFill>
                                      <a:srgbClr val="000000"/>
                                    </a:solidFill>
                                    <a:latin typeface="Cambria Math" panose="02040503050406030204" pitchFamily="18" charset="0"/>
                                  </a:rPr>
                                  <m:t>𝑚𝑎𝑐</m:t>
                                </m:r>
                              </m:e>
                            </m:d>
                            <m:r>
                              <a:rPr lang="en-US" altLang="zh-TW" sz="1100" b="0" i="1" smtClean="0">
                                <a:solidFill>
                                  <a:srgbClr val="000000"/>
                                </a:solidFill>
                                <a:latin typeface="Cambria Math" panose="02040503050406030204" pitchFamily="18" charset="0"/>
                              </a:rPr>
                              <m:t>+</m:t>
                            </m:r>
                            <m:d>
                              <m:dPr>
                                <m:ctrlPr>
                                  <a:rPr lang="en-US" altLang="zh-TW" sz="1100" b="0" i="1" smtClean="0">
                                    <a:solidFill>
                                      <a:srgbClr val="000000"/>
                                    </a:solidFill>
                                    <a:latin typeface="Cambria Math" panose="02040503050406030204" pitchFamily="18" charset="0"/>
                                  </a:rPr>
                                </m:ctrlPr>
                              </m:dPr>
                              <m:e>
                                <m:r>
                                  <a:rPr lang="en-US" altLang="zh-TW" sz="1100" b="0" i="1" smtClean="0">
                                    <a:solidFill>
                                      <a:srgbClr val="000000"/>
                                    </a:solidFill>
                                    <a:latin typeface="Cambria Math" panose="02040503050406030204" pitchFamily="18" charset="0"/>
                                  </a:rPr>
                                  <m:t>𝑏𝑎𝑐</m:t>
                                </m:r>
                                <m:r>
                                  <m:rPr>
                                    <m:nor/>
                                  </m:rPr>
                                  <a:rPr lang="en-US" altLang="zh-TW" sz="1100" dirty="0" smtClean="0">
                                    <a:solidFill>
                                      <a:srgbClr val="000000"/>
                                    </a:solidFill>
                                    <a:latin typeface="新細明體" panose="02020500000000000000" pitchFamily="18" charset="-120"/>
                                  </a:rPr>
                                  <m:t> </m:t>
                                </m:r>
                                <m:r>
                                  <a:rPr lang="en-US" altLang="zh-TW" sz="1100" dirty="0" smtClean="0">
                                    <a:solidFill>
                                      <a:srgbClr val="000000"/>
                                    </a:solidFill>
                                    <a:latin typeface="Cambria Math" panose="02040503050406030204" pitchFamily="18" charset="0"/>
                                  </a:rPr>
                                  <m:t>→</m:t>
                                </m:r>
                                <m:r>
                                  <a:rPr lang="en-US" altLang="zh-TW" sz="1100" b="0" i="1" dirty="0" smtClean="0">
                                    <a:solidFill>
                                      <a:srgbClr val="000000"/>
                                    </a:solidFill>
                                    <a:latin typeface="Cambria Math" panose="02040503050406030204" pitchFamily="18" charset="0"/>
                                  </a:rPr>
                                  <m:t>𝑚𝑎𝑐</m:t>
                                </m:r>
                              </m:e>
                            </m:d>
                            <m:r>
                              <a:rPr lang="en-US" altLang="zh-TW" sz="1100" b="0" i="1" smtClean="0">
                                <a:solidFill>
                                  <a:srgbClr val="000000"/>
                                </a:solidFill>
                                <a:latin typeface="Cambria Math" panose="02040503050406030204" pitchFamily="18" charset="0"/>
                              </a:rPr>
                              <m:t>+</m:t>
                            </m:r>
                            <m:d>
                              <m:dPr>
                                <m:ctrlPr>
                                  <a:rPr lang="en-US" altLang="zh-TW" sz="1100" b="0" i="1" smtClean="0">
                                    <a:solidFill>
                                      <a:srgbClr val="000000"/>
                                    </a:solidFill>
                                    <a:latin typeface="Cambria Math" panose="02040503050406030204" pitchFamily="18" charset="0"/>
                                  </a:rPr>
                                </m:ctrlPr>
                              </m:dPr>
                              <m:e>
                                <m:r>
                                  <a:rPr lang="en-US" altLang="zh-TW" sz="1100" b="0" i="1" smtClean="0">
                                    <a:solidFill>
                                      <a:srgbClr val="000000"/>
                                    </a:solidFill>
                                    <a:latin typeface="Cambria Math" panose="02040503050406030204" pitchFamily="18" charset="0"/>
                                  </a:rPr>
                                  <m:t>𝑛𝑒𝑚</m:t>
                                </m:r>
                                <m:r>
                                  <m:rPr>
                                    <m:nor/>
                                  </m:rPr>
                                  <a:rPr lang="en-US" altLang="zh-TW" sz="1100" dirty="0" smtClean="0">
                                    <a:solidFill>
                                      <a:srgbClr val="000000"/>
                                    </a:solidFill>
                                    <a:latin typeface="新細明體" panose="02020500000000000000" pitchFamily="18" charset="-120"/>
                                  </a:rPr>
                                  <m:t> </m:t>
                                </m:r>
                                <m:r>
                                  <a:rPr lang="en-US" altLang="zh-TW" sz="1100" dirty="0" smtClean="0">
                                    <a:solidFill>
                                      <a:srgbClr val="000000"/>
                                    </a:solidFill>
                                    <a:latin typeface="Cambria Math" panose="02040503050406030204" pitchFamily="18" charset="0"/>
                                  </a:rPr>
                                  <m:t>→</m:t>
                                </m:r>
                                <m:r>
                                  <a:rPr lang="en-US" altLang="zh-TW" sz="1100" b="0" i="1" dirty="0" smtClean="0">
                                    <a:solidFill>
                                      <a:srgbClr val="000000"/>
                                    </a:solidFill>
                                    <a:latin typeface="Cambria Math" panose="02040503050406030204" pitchFamily="18" charset="0"/>
                                  </a:rPr>
                                  <m:t>𝑚𝑎𝑐</m:t>
                                </m:r>
                              </m:e>
                            </m:d>
                            <m:r>
                              <a:rPr lang="en-US" altLang="zh-TW" sz="1100" b="0" i="1" smtClean="0">
                                <a:solidFill>
                                  <a:srgbClr val="000000"/>
                                </a:solidFill>
                                <a:latin typeface="Cambria Math" panose="02040503050406030204" pitchFamily="18" charset="0"/>
                              </a:rPr>
                              <m:t>−</m:t>
                            </m:r>
                            <m:d>
                              <m:dPr>
                                <m:ctrlPr>
                                  <a:rPr lang="en-US" altLang="zh-TW" sz="1100" b="0" i="1" smtClean="0">
                                    <a:solidFill>
                                      <a:srgbClr val="000000"/>
                                    </a:solidFill>
                                    <a:latin typeface="Cambria Math" panose="02040503050406030204" pitchFamily="18" charset="0"/>
                                  </a:rPr>
                                </m:ctrlPr>
                              </m:dPr>
                              <m:e>
                                <m:r>
                                  <a:rPr lang="en-US" altLang="zh-TW" sz="1100" b="0" i="1" smtClean="0">
                                    <a:solidFill>
                                      <a:srgbClr val="000000"/>
                                    </a:solidFill>
                                    <a:latin typeface="Cambria Math" panose="02040503050406030204" pitchFamily="18" charset="0"/>
                                  </a:rPr>
                                  <m:t>𝑚𝑎𝑐</m:t>
                                </m:r>
                                <m:r>
                                  <m:rPr>
                                    <m:nor/>
                                  </m:rPr>
                                  <a:rPr lang="en-US" altLang="zh-TW" sz="1100" dirty="0" smtClean="0">
                                    <a:solidFill>
                                      <a:srgbClr val="000000"/>
                                    </a:solidFill>
                                    <a:latin typeface="新細明體" panose="02020500000000000000" pitchFamily="18" charset="-120"/>
                                  </a:rPr>
                                  <m:t> </m:t>
                                </m:r>
                                <m:r>
                                  <a:rPr lang="en-US" altLang="zh-TW" sz="1100" dirty="0" smtClean="0">
                                    <a:solidFill>
                                      <a:srgbClr val="000000"/>
                                    </a:solidFill>
                                    <a:latin typeface="Cambria Math" panose="02040503050406030204" pitchFamily="18" charset="0"/>
                                  </a:rPr>
                                  <m:t>→</m:t>
                                </m:r>
                                <m:r>
                                  <m:rPr>
                                    <m:sty m:val="p"/>
                                  </m:rPr>
                                  <a:rPr lang="en-US" altLang="zh-TW" sz="1100" b="0" i="0" smtClean="0">
                                    <a:solidFill>
                                      <a:srgbClr val="000000"/>
                                    </a:solidFill>
                                    <a:latin typeface="Cambria Math" panose="02040503050406030204" pitchFamily="18" charset="0"/>
                                  </a:rPr>
                                  <m:t>det</m:t>
                                </m:r>
                              </m:e>
                            </m:d>
                            <m:r>
                              <a:rPr lang="en-US" altLang="zh-TW" sz="1100" b="0" i="1" smtClean="0">
                                <a:solidFill>
                                  <a:srgbClr val="000000"/>
                                </a:solidFill>
                                <a:latin typeface="Cambria Math" panose="02040503050406030204" pitchFamily="18" charset="0"/>
                              </a:rPr>
                              <m:t>−[</m:t>
                            </m:r>
                            <m:d>
                              <m:dPr>
                                <m:ctrlPr>
                                  <a:rPr lang="en-US" altLang="zh-TW" sz="1100" b="0" i="1" smtClean="0">
                                    <a:solidFill>
                                      <a:srgbClr val="000000"/>
                                    </a:solidFill>
                                    <a:latin typeface="Cambria Math" panose="02040503050406030204" pitchFamily="18" charset="0"/>
                                  </a:rPr>
                                </m:ctrlPr>
                              </m:dPr>
                              <m:e>
                                <m:r>
                                  <a:rPr lang="en-US" altLang="zh-TW" sz="1100" b="0" i="1" smtClean="0">
                                    <a:solidFill>
                                      <a:srgbClr val="000000"/>
                                    </a:solidFill>
                                    <a:latin typeface="Cambria Math" panose="02040503050406030204" pitchFamily="18" charset="0"/>
                                  </a:rPr>
                                  <m:t>𝑚𝑎𝑐</m:t>
                                </m:r>
                                <m:r>
                                  <m:rPr>
                                    <m:nor/>
                                  </m:rPr>
                                  <a:rPr lang="en-US" altLang="zh-TW" sz="1100" dirty="0" smtClean="0">
                                    <a:solidFill>
                                      <a:srgbClr val="000000"/>
                                    </a:solidFill>
                                    <a:latin typeface="新細明體" panose="02020500000000000000" pitchFamily="18" charset="-120"/>
                                  </a:rPr>
                                  <m:t> </m:t>
                                </m:r>
                                <m:r>
                                  <a:rPr lang="en-US" altLang="zh-TW" sz="1100" dirty="0" smtClean="0">
                                    <a:solidFill>
                                      <a:srgbClr val="000000"/>
                                    </a:solidFill>
                                    <a:latin typeface="Cambria Math" panose="02040503050406030204" pitchFamily="18" charset="0"/>
                                  </a:rPr>
                                  <m:t>→</m:t>
                                </m:r>
                                <m:r>
                                  <a:rPr lang="en-US" altLang="zh-TW" sz="1100" b="0" i="1" dirty="0" smtClean="0">
                                    <a:solidFill>
                                      <a:srgbClr val="000000"/>
                                    </a:solidFill>
                                    <a:latin typeface="Cambria Math" panose="02040503050406030204" pitchFamily="18" charset="0"/>
                                  </a:rPr>
                                  <m:t>𝑑𝑖𝑐</m:t>
                                </m:r>
                              </m:e>
                            </m:d>
                            <m:r>
                              <a:rPr lang="en-US" altLang="zh-TW" sz="1100" b="0" i="1" dirty="0" smtClean="0">
                                <a:solidFill>
                                  <a:srgbClr val="000000"/>
                                </a:solidFill>
                                <a:latin typeface="Cambria Math" panose="02040503050406030204" pitchFamily="18" charset="0"/>
                              </a:rPr>
                              <m:t>−</m:t>
                            </m:r>
                            <m:r>
                              <a:rPr lang="en-US" altLang="zh-TW" sz="1100" b="0" i="1" dirty="0" smtClean="0">
                                <a:solidFill>
                                  <a:srgbClr val="000000"/>
                                </a:solidFill>
                                <a:latin typeface="Cambria Math" panose="02040503050406030204" pitchFamily="18" charset="0"/>
                              </a:rPr>
                              <m:t>𝑚𝑎𝑐𝑀𝑅</m:t>
                            </m:r>
                            <m:r>
                              <a:rPr lang="en-US" altLang="zh-TW" sz="1100" b="0" i="1" dirty="0" smtClean="0">
                                <a:solidFill>
                                  <a:srgbClr val="000000"/>
                                </a:solidFill>
                                <a:latin typeface="Cambria Math" panose="02040503050406030204" pitchFamily="18" charset="0"/>
                              </a:rPr>
                              <m:t>]</m:t>
                            </m:r>
                          </m:num>
                          <m:den>
                            <m:r>
                              <a:rPr lang="en-US" altLang="zh-TW" sz="1100" b="0" i="1" smtClean="0">
                                <a:latin typeface="Cambria Math" panose="02040503050406030204" pitchFamily="18" charset="0"/>
                              </a:rPr>
                              <m:t>𝑚𝑎𝑐</m:t>
                            </m:r>
                            <m:r>
                              <a:rPr lang="en-US" altLang="zh-TW" sz="1100" b="0" i="1" baseline="-25000" smtClean="0">
                                <a:latin typeface="Cambria Math" panose="02040503050406030204" pitchFamily="18" charset="0"/>
                              </a:rPr>
                              <m:t>𝑠𝑠</m:t>
                            </m:r>
                          </m:den>
                        </m:f>
                      </m:oMath>
                    </m:oMathPara>
                  </a14:m>
                  <a:endParaRPr lang="en-US" altLang="zh-TW" sz="1100" dirty="0" smtClean="0"/>
                </a:p>
                <a:p>
                  <a:endParaRPr lang="zh-TW" altLang="en-US" sz="1100" dirty="0"/>
                </a:p>
              </p:txBody>
            </p:sp>
          </mc:Choice>
          <mc:Fallback xmlns="">
            <p:sp>
              <p:nvSpPr>
                <p:cNvPr id="22" name="文字方塊 21"/>
                <p:cNvSpPr txBox="1">
                  <a:spLocks noRot="1" noChangeAspect="1" noMove="1" noResize="1" noEditPoints="1" noAdjustHandles="1" noChangeArrowheads="1" noChangeShapeType="1" noTextEdit="1"/>
                </p:cNvSpPr>
                <p:nvPr/>
              </p:nvSpPr>
              <p:spPr>
                <a:xfrm>
                  <a:off x="2925262" y="3570599"/>
                  <a:ext cx="5515172" cy="497829"/>
                </a:xfrm>
                <a:prstGeom prst="rect">
                  <a:avLst/>
                </a:prstGeom>
                <a:blipFill>
                  <a:blip r:embed="rId5"/>
                  <a:stretch>
                    <a:fillRect t="-1235" r="-994"/>
                  </a:stretch>
                </a:blipFill>
              </p:spPr>
              <p:txBody>
                <a:bodyPr/>
                <a:lstStyle/>
                <a:p>
                  <a:r>
                    <a:rPr lang="zh-TW" altLang="en-US">
                      <a:noFill/>
                    </a:rPr>
                    <a:t> </a:t>
                  </a:r>
                </a:p>
              </p:txBody>
            </p:sp>
          </mc:Fallback>
        </mc:AlternateContent>
        <p:sp>
          <p:nvSpPr>
            <p:cNvPr id="23" name="矩形 22"/>
            <p:cNvSpPr/>
            <p:nvPr/>
          </p:nvSpPr>
          <p:spPr>
            <a:xfrm>
              <a:off x="6865046" y="3531070"/>
              <a:ext cx="1575388" cy="2170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4" name="矩形 23"/>
                <p:cNvSpPr/>
                <p:nvPr/>
              </p:nvSpPr>
              <p:spPr>
                <a:xfrm>
                  <a:off x="7258513" y="3206184"/>
                  <a:ext cx="786241"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1400" b="0" i="1" dirty="0" smtClean="0">
                            <a:solidFill>
                              <a:srgbClr val="000000"/>
                            </a:solidFill>
                            <a:latin typeface="Cambria Math" panose="02040503050406030204" pitchFamily="18" charset="0"/>
                          </a:rPr>
                          <m:t>𝑚𝑎𝑐</m:t>
                        </m:r>
                        <m:r>
                          <m:rPr>
                            <m:sty m:val="p"/>
                          </m:rPr>
                          <a:rPr lang="en-US" altLang="zh-TW" sz="1400" i="1" dirty="0">
                            <a:solidFill>
                              <a:srgbClr val="000000"/>
                            </a:solidFill>
                            <a:latin typeface="Cambria Math" panose="02040503050406030204" pitchFamily="18" charset="0"/>
                          </a:rPr>
                          <m:t>G</m:t>
                        </m:r>
                        <m:r>
                          <a:rPr lang="en-US" altLang="zh-TW" sz="1400" i="1" dirty="0">
                            <a:solidFill>
                              <a:srgbClr val="000000"/>
                            </a:solidFill>
                            <a:latin typeface="Cambria Math" panose="02040503050406030204" pitchFamily="18" charset="0"/>
                          </a:rPr>
                          <m:t>𝑅</m:t>
                        </m:r>
                      </m:oMath>
                    </m:oMathPara>
                  </a14:m>
                  <a:endParaRPr lang="zh-TW" altLang="en-US" sz="1400" dirty="0"/>
                </a:p>
              </p:txBody>
            </p:sp>
          </mc:Choice>
          <mc:Fallback xmlns="">
            <p:sp>
              <p:nvSpPr>
                <p:cNvPr id="24" name="矩形 23"/>
                <p:cNvSpPr>
                  <a:spLocks noRot="1" noChangeAspect="1" noMove="1" noResize="1" noEditPoints="1" noAdjustHandles="1" noChangeArrowheads="1" noChangeShapeType="1" noTextEdit="1"/>
                </p:cNvSpPr>
                <p:nvPr/>
              </p:nvSpPr>
              <p:spPr>
                <a:xfrm>
                  <a:off x="7258513" y="3206184"/>
                  <a:ext cx="786241" cy="307777"/>
                </a:xfrm>
                <a:prstGeom prst="rect">
                  <a:avLst/>
                </a:prstGeom>
                <a:blipFill>
                  <a:blip r:embed="rId6"/>
                  <a:stretch>
                    <a:fillRect/>
                  </a:stretch>
                </a:blipFill>
              </p:spPr>
              <p:txBody>
                <a:bodyPr/>
                <a:lstStyle/>
                <a:p>
                  <a:r>
                    <a:rPr lang="zh-TW" altLang="en-US">
                      <a:noFill/>
                    </a:rPr>
                    <a:t> </a:t>
                  </a:r>
                </a:p>
              </p:txBody>
            </p:sp>
          </mc:Fallback>
        </mc:AlternateContent>
      </p:grpSp>
      <p:sp>
        <p:nvSpPr>
          <p:cNvPr id="25" name="矩形 24"/>
          <p:cNvSpPr/>
          <p:nvPr/>
        </p:nvSpPr>
        <p:spPr>
          <a:xfrm>
            <a:off x="6580113" y="6317710"/>
            <a:ext cx="5560533" cy="369332"/>
          </a:xfrm>
          <a:prstGeom prst="rect">
            <a:avLst/>
          </a:prstGeom>
          <a:solidFill>
            <a:schemeClr val="tx1"/>
          </a:solidFill>
        </p:spPr>
        <p:txBody>
          <a:bodyPr wrap="square">
            <a:spAutoFit/>
          </a:bodyPr>
          <a:lstStyle/>
          <a:p>
            <a:r>
              <a:rPr lang="en-US" altLang="zh-TW" dirty="0" smtClean="0">
                <a:solidFill>
                  <a:schemeClr val="bg1"/>
                </a:solidFill>
              </a:rPr>
              <a:t>Min:</a:t>
            </a:r>
            <a:r>
              <a:rPr lang="zh-TW" altLang="en-US" dirty="0" smtClean="0">
                <a:solidFill>
                  <a:schemeClr val="bg1"/>
                </a:solidFill>
              </a:rPr>
              <a:t> </a:t>
            </a:r>
            <a:r>
              <a:rPr lang="de-DE" altLang="zh-TW" dirty="0" smtClean="0">
                <a:solidFill>
                  <a:schemeClr val="bg1"/>
                </a:solidFill>
              </a:rPr>
              <a:t>Tlim*0.01</a:t>
            </a:r>
            <a:r>
              <a:rPr lang="en-US" altLang="zh-TW" dirty="0" smtClean="0">
                <a:solidFill>
                  <a:schemeClr val="bg1"/>
                </a:solidFill>
              </a:rPr>
              <a:t>; Max:</a:t>
            </a:r>
            <a:r>
              <a:rPr lang="de-DE" altLang="zh-TW" dirty="0" smtClean="0">
                <a:solidFill>
                  <a:schemeClr val="bg1"/>
                </a:solidFill>
              </a:rPr>
              <a:t> Tlim*0.05</a:t>
            </a:r>
            <a:r>
              <a:rPr lang="en-US" altLang="zh-TW" dirty="0" smtClean="0">
                <a:solidFill>
                  <a:schemeClr val="bg1"/>
                </a:solidFill>
              </a:rPr>
              <a:t> (v</a:t>
            </a:r>
            <a:r>
              <a:rPr lang="nl-NL" altLang="zh-TW" dirty="0" smtClean="0">
                <a:solidFill>
                  <a:schemeClr val="bg1"/>
                </a:solidFill>
              </a:rPr>
              <a:t>an Oevelen et al., 2006</a:t>
            </a:r>
            <a:r>
              <a:rPr lang="en-US" altLang="zh-TW" dirty="0" smtClean="0">
                <a:solidFill>
                  <a:schemeClr val="bg1"/>
                </a:solidFill>
              </a:rPr>
              <a:t>)</a:t>
            </a:r>
            <a:endParaRPr lang="zh-TW" altLang="en-US" dirty="0">
              <a:solidFill>
                <a:schemeClr val="bg1"/>
              </a:solidFill>
            </a:endParaRPr>
          </a:p>
        </p:txBody>
      </p:sp>
      <p:sp>
        <p:nvSpPr>
          <p:cNvPr id="2" name="文字方塊 1"/>
          <p:cNvSpPr txBox="1"/>
          <p:nvPr/>
        </p:nvSpPr>
        <p:spPr>
          <a:xfrm>
            <a:off x="7906580" y="1116329"/>
            <a:ext cx="1785489" cy="369332"/>
          </a:xfrm>
          <a:prstGeom prst="rect">
            <a:avLst/>
          </a:prstGeom>
          <a:noFill/>
        </p:spPr>
        <p:txBody>
          <a:bodyPr wrap="none" rtlCol="0">
            <a:spAutoFit/>
          </a:bodyPr>
          <a:lstStyle/>
          <a:p>
            <a:r>
              <a:rPr lang="en-US" altLang="zh-TW" dirty="0" smtClean="0"/>
              <a:t>In Gulf of Mexico</a:t>
            </a:r>
            <a:endParaRPr lang="zh-TW" altLang="en-US" dirty="0"/>
          </a:p>
        </p:txBody>
      </p:sp>
    </p:spTree>
    <p:extLst>
      <p:ext uri="{BB962C8B-B14F-4D97-AF65-F5344CB8AC3E}">
        <p14:creationId xmlns:p14="http://schemas.microsoft.com/office/powerpoint/2010/main" val="289678670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512087" y="413452"/>
                <a:ext cx="4246868" cy="1477328"/>
              </a:xfrm>
              <a:prstGeom prst="rect">
                <a:avLst/>
              </a:prstGeom>
            </p:spPr>
            <p:txBody>
              <a:bodyPr wrap="none">
                <a:spAutoFit/>
              </a:bodyPr>
              <a:lstStyle/>
              <a:p>
                <a:pPr marL="285750" indent="-285750">
                  <a:buFont typeface="Arial" panose="020B0604020202020204" pitchFamily="34" charset="0"/>
                  <a:buChar char="•"/>
                </a:pPr>
                <a14:m>
                  <m:oMath xmlns:m="http://schemas.openxmlformats.org/officeDocument/2006/math">
                    <m:r>
                      <a:rPr lang="en-US" altLang="zh-TW" i="1">
                        <a:latin typeface="Cambria Math" panose="02040503050406030204" pitchFamily="18" charset="0"/>
                      </a:rPr>
                      <m:t>𝑏𝑠𝐹𝑅</m:t>
                    </m:r>
                    <m:r>
                      <a:rPr lang="en-US" altLang="zh-TW" i="1">
                        <a:latin typeface="Cambria Math" panose="02040503050406030204" pitchFamily="18" charset="0"/>
                      </a:rPr>
                      <m:t> </m:t>
                    </m:r>
                    <m:r>
                      <a:rPr lang="en-US" altLang="zh-TW" i="1">
                        <a:latin typeface="Cambria Math" panose="02040503050406030204" pitchFamily="18" charset="0"/>
                      </a:rPr>
                      <m:t>𝑟𝑎𝑡𝑖𝑜</m:t>
                    </m:r>
                    <m:r>
                      <a:rPr lang="zh-TW" altLang="en-US" i="1" smtClean="0">
                        <a:latin typeface="Cambria Math" panose="02040503050406030204" pitchFamily="18" charset="0"/>
                      </a:rPr>
                      <m:t> </m:t>
                    </m:r>
                  </m:oMath>
                </a14:m>
                <a:r>
                  <a:rPr lang="en-US" altLang="zh-TW" dirty="0" smtClean="0"/>
                  <a:t>(d-1)</a:t>
                </a:r>
              </a:p>
              <a:p>
                <a:pPr marL="285750" indent="-285750">
                  <a:buFont typeface="Arial" panose="020B0604020202020204" pitchFamily="34" charset="0"/>
                  <a:buChar char="•"/>
                </a:pPr>
                <a:r>
                  <a:rPr lang="en-US" altLang="zh-TW" dirty="0" smtClean="0"/>
                  <a:t>ulO2/mg/h*24=ulO2/mg/d</a:t>
                </a:r>
              </a:p>
              <a:p>
                <a:pPr marL="285750" indent="-285750">
                  <a:buFont typeface="Arial" panose="020B0604020202020204" pitchFamily="34" charset="0"/>
                  <a:buChar char="•"/>
                </a:pPr>
                <a:r>
                  <a:rPr lang="en-US" altLang="zh-TW" dirty="0" smtClean="0"/>
                  <a:t>ulO2/mg/d*1.426=ugO2/mg/d</a:t>
                </a:r>
              </a:p>
              <a:p>
                <a:pPr marL="285750" indent="-285750">
                  <a:buFont typeface="Arial" panose="020B0604020202020204" pitchFamily="34" charset="0"/>
                  <a:buChar char="•"/>
                </a:pPr>
                <a:r>
                  <a:rPr lang="en-US" altLang="zh-TW" dirty="0" smtClean="0"/>
                  <a:t>ugO2/mg/d*0.309=</a:t>
                </a:r>
                <a:r>
                  <a:rPr lang="en-US" altLang="zh-TW" dirty="0" err="1" smtClean="0"/>
                  <a:t>ugC</a:t>
                </a:r>
                <a:r>
                  <a:rPr lang="en-US" altLang="zh-TW" dirty="0" smtClean="0"/>
                  <a:t>/mg/d</a:t>
                </a:r>
              </a:p>
              <a:p>
                <a:pPr marL="285750" indent="-285750">
                  <a:buFont typeface="Arial" panose="020B0604020202020204" pitchFamily="34" charset="0"/>
                  <a:buChar char="•"/>
                </a:pPr>
                <a:r>
                  <a:rPr lang="en-US" altLang="zh-TW" dirty="0" err="1" smtClean="0"/>
                  <a:t>ugC</a:t>
                </a:r>
                <a:r>
                  <a:rPr lang="en-US" altLang="zh-TW" dirty="0" smtClean="0"/>
                  <a:t>/mg/d*0.165=</a:t>
                </a:r>
                <a:r>
                  <a:rPr lang="en-US" altLang="zh-TW" dirty="0" err="1" smtClean="0"/>
                  <a:t>ugC</a:t>
                </a:r>
                <a:r>
                  <a:rPr lang="en-US" altLang="zh-TW" dirty="0" smtClean="0"/>
                  <a:t>/</a:t>
                </a:r>
                <a:r>
                  <a:rPr lang="en-US" altLang="zh-TW" dirty="0" err="1" smtClean="0"/>
                  <a:t>mgC</a:t>
                </a:r>
                <a:r>
                  <a:rPr lang="en-US" altLang="zh-TW" dirty="0" smtClean="0"/>
                  <a:t>/d=10-3(d-1)</a:t>
                </a:r>
              </a:p>
            </p:txBody>
          </p:sp>
        </mc:Choice>
        <mc:Fallback xmlns="">
          <p:sp>
            <p:nvSpPr>
              <p:cNvPr id="2" name="矩形 1"/>
              <p:cNvSpPr>
                <a:spLocks noRot="1" noChangeAspect="1" noMove="1" noResize="1" noEditPoints="1" noAdjustHandles="1" noChangeArrowheads="1" noChangeShapeType="1" noTextEdit="1"/>
              </p:cNvSpPr>
              <p:nvPr/>
            </p:nvSpPr>
            <p:spPr>
              <a:xfrm>
                <a:off x="512087" y="413452"/>
                <a:ext cx="4246868" cy="1477328"/>
              </a:xfrm>
              <a:prstGeom prst="rect">
                <a:avLst/>
              </a:prstGeom>
              <a:blipFill>
                <a:blip r:embed="rId2"/>
                <a:stretch>
                  <a:fillRect l="-861" t="-2479" r="-717" b="-5785"/>
                </a:stretch>
              </a:blipFill>
            </p:spPr>
            <p:txBody>
              <a:bodyPr/>
              <a:lstStyle/>
              <a:p>
                <a:r>
                  <a:rPr lang="zh-TW" altLang="en-US">
                    <a:noFill/>
                  </a:rPr>
                  <a:t> </a:t>
                </a:r>
              </a:p>
            </p:txBody>
          </p:sp>
        </mc:Fallback>
      </mc:AlternateContent>
      <p:sp>
        <p:nvSpPr>
          <p:cNvPr id="3" name="矩形 2"/>
          <p:cNvSpPr/>
          <p:nvPr/>
        </p:nvSpPr>
        <p:spPr>
          <a:xfrm>
            <a:off x="811169" y="3169694"/>
            <a:ext cx="4860626" cy="1200329"/>
          </a:xfrm>
          <a:prstGeom prst="rect">
            <a:avLst/>
          </a:prstGeom>
        </p:spPr>
        <p:txBody>
          <a:bodyPr wrap="none">
            <a:spAutoFit/>
          </a:bodyPr>
          <a:lstStyle/>
          <a:p>
            <a:pPr marL="285750" indent="-285750">
              <a:buFont typeface="Arial" panose="020B0604020202020204" pitchFamily="34" charset="0"/>
              <a:buChar char="•"/>
            </a:pPr>
            <a:r>
              <a:rPr lang="nl-NL" altLang="zh-TW" dirty="0">
                <a:solidFill>
                  <a:srgbClr val="000000"/>
                </a:solidFill>
                <a:latin typeface="Times New Roman" panose="02020603050405020304" pitchFamily="18" charset="0"/>
              </a:rPr>
              <a:t>ml O2/hr/per kg wet </a:t>
            </a:r>
            <a:r>
              <a:rPr lang="nl-NL" altLang="zh-TW" dirty="0" smtClean="0">
                <a:solidFill>
                  <a:srgbClr val="000000"/>
                </a:solidFill>
                <a:latin typeface="Times New Roman" panose="02020603050405020304" pitchFamily="18" charset="0"/>
              </a:rPr>
              <a:t>weight</a:t>
            </a:r>
            <a:r>
              <a:rPr lang="zh-TW" altLang="en-US" dirty="0" smtClean="0">
                <a:solidFill>
                  <a:srgbClr val="000000"/>
                </a:solidFill>
                <a:latin typeface="Times New Roman" panose="02020603050405020304" pitchFamily="18" charset="0"/>
              </a:rPr>
              <a:t>*</a:t>
            </a:r>
            <a:r>
              <a:rPr lang="en-US" altLang="zh-TW" dirty="0" smtClean="0">
                <a:solidFill>
                  <a:srgbClr val="000000"/>
                </a:solidFill>
                <a:latin typeface="Times New Roman" panose="02020603050405020304" pitchFamily="18" charset="0"/>
              </a:rPr>
              <a:t>24=mlO2/</a:t>
            </a:r>
            <a:r>
              <a:rPr lang="en-US" altLang="zh-TW" dirty="0" err="1" smtClean="0">
                <a:solidFill>
                  <a:srgbClr val="000000"/>
                </a:solidFill>
                <a:latin typeface="Times New Roman" panose="02020603050405020304" pitchFamily="18" charset="0"/>
              </a:rPr>
              <a:t>kgwm</a:t>
            </a:r>
            <a:r>
              <a:rPr lang="en-US" altLang="zh-TW" dirty="0" smtClean="0">
                <a:solidFill>
                  <a:srgbClr val="000000"/>
                </a:solidFill>
                <a:latin typeface="Times New Roman" panose="02020603050405020304" pitchFamily="18" charset="0"/>
              </a:rPr>
              <a:t>/d</a:t>
            </a:r>
          </a:p>
          <a:p>
            <a:pPr marL="285750" indent="-285750">
              <a:buFont typeface="Arial" panose="020B0604020202020204" pitchFamily="34" charset="0"/>
              <a:buChar char="•"/>
            </a:pPr>
            <a:r>
              <a:rPr lang="nl-NL" altLang="zh-TW" dirty="0" smtClean="0">
                <a:solidFill>
                  <a:srgbClr val="000000"/>
                </a:solidFill>
                <a:latin typeface="Times New Roman" panose="02020603050405020304" pitchFamily="18" charset="0"/>
              </a:rPr>
              <a:t>mlO2/kgwm/d*</a:t>
            </a:r>
            <a:r>
              <a:rPr lang="en-US" altLang="zh-TW" dirty="0" smtClean="0"/>
              <a:t>1.426=mgO2/</a:t>
            </a:r>
            <a:r>
              <a:rPr lang="en-US" altLang="zh-TW" dirty="0" err="1" smtClean="0"/>
              <a:t>kgwm</a:t>
            </a:r>
            <a:r>
              <a:rPr lang="en-US" altLang="zh-TW" dirty="0" smtClean="0"/>
              <a:t>/d</a:t>
            </a:r>
          </a:p>
          <a:p>
            <a:pPr marL="285750" indent="-285750">
              <a:buFont typeface="Arial" panose="020B0604020202020204" pitchFamily="34" charset="0"/>
              <a:buChar char="•"/>
            </a:pPr>
            <a:r>
              <a:rPr lang="en-US" altLang="zh-TW" dirty="0" smtClean="0">
                <a:solidFill>
                  <a:srgbClr val="000000"/>
                </a:solidFill>
                <a:latin typeface="Times New Roman" panose="02020603050405020304" pitchFamily="18" charset="0"/>
              </a:rPr>
              <a:t>mgO2/</a:t>
            </a:r>
            <a:r>
              <a:rPr lang="en-US" altLang="zh-TW" dirty="0" err="1" smtClean="0">
                <a:solidFill>
                  <a:srgbClr val="000000"/>
                </a:solidFill>
                <a:latin typeface="Times New Roman" panose="02020603050405020304" pitchFamily="18" charset="0"/>
              </a:rPr>
              <a:t>kgwm</a:t>
            </a:r>
            <a:r>
              <a:rPr lang="en-US" altLang="zh-TW" dirty="0" smtClean="0">
                <a:solidFill>
                  <a:srgbClr val="000000"/>
                </a:solidFill>
                <a:latin typeface="Times New Roman" panose="02020603050405020304" pitchFamily="18" charset="0"/>
              </a:rPr>
              <a:t>/d*0.309=</a:t>
            </a:r>
            <a:r>
              <a:rPr lang="en-US" altLang="zh-TW" dirty="0" err="1" smtClean="0">
                <a:solidFill>
                  <a:srgbClr val="000000"/>
                </a:solidFill>
                <a:latin typeface="Times New Roman" panose="02020603050405020304" pitchFamily="18" charset="0"/>
              </a:rPr>
              <a:t>mgC</a:t>
            </a:r>
            <a:r>
              <a:rPr lang="en-US" altLang="zh-TW" dirty="0" smtClean="0">
                <a:solidFill>
                  <a:srgbClr val="000000"/>
                </a:solidFill>
                <a:latin typeface="Times New Roman" panose="02020603050405020304" pitchFamily="18" charset="0"/>
              </a:rPr>
              <a:t>/</a:t>
            </a:r>
            <a:r>
              <a:rPr lang="en-US" altLang="zh-TW" dirty="0" err="1" smtClean="0">
                <a:solidFill>
                  <a:srgbClr val="000000"/>
                </a:solidFill>
                <a:latin typeface="Times New Roman" panose="02020603050405020304" pitchFamily="18" charset="0"/>
              </a:rPr>
              <a:t>kgwm</a:t>
            </a:r>
            <a:r>
              <a:rPr lang="en-US" altLang="zh-TW" dirty="0" smtClean="0">
                <a:solidFill>
                  <a:srgbClr val="000000"/>
                </a:solidFill>
                <a:latin typeface="Times New Roman" panose="02020603050405020304" pitchFamily="18" charset="0"/>
              </a:rPr>
              <a:t>/d</a:t>
            </a:r>
          </a:p>
          <a:p>
            <a:pPr marL="285750" indent="-285750">
              <a:buFont typeface="Arial" panose="020B0604020202020204" pitchFamily="34" charset="0"/>
              <a:buChar char="•"/>
            </a:pPr>
            <a:r>
              <a:rPr lang="en-US" altLang="zh-TW" dirty="0" err="1" smtClean="0">
                <a:solidFill>
                  <a:srgbClr val="000000"/>
                </a:solidFill>
                <a:latin typeface="Times New Roman" panose="02020603050405020304" pitchFamily="18" charset="0"/>
              </a:rPr>
              <a:t>mgC</a:t>
            </a:r>
            <a:r>
              <a:rPr lang="en-US" altLang="zh-TW" dirty="0" smtClean="0">
                <a:solidFill>
                  <a:srgbClr val="000000"/>
                </a:solidFill>
                <a:latin typeface="Times New Roman" panose="02020603050405020304" pitchFamily="18" charset="0"/>
              </a:rPr>
              <a:t>/</a:t>
            </a:r>
            <a:r>
              <a:rPr lang="en-US" altLang="zh-TW" dirty="0" err="1" smtClean="0">
                <a:solidFill>
                  <a:srgbClr val="000000"/>
                </a:solidFill>
                <a:latin typeface="Times New Roman" panose="02020603050405020304" pitchFamily="18" charset="0"/>
              </a:rPr>
              <a:t>kgwm</a:t>
            </a:r>
            <a:r>
              <a:rPr lang="en-US" altLang="zh-TW" dirty="0" smtClean="0">
                <a:solidFill>
                  <a:srgbClr val="000000"/>
                </a:solidFill>
                <a:latin typeface="Times New Roman" panose="02020603050405020304" pitchFamily="18" charset="0"/>
              </a:rPr>
              <a:t>/d*</a:t>
            </a:r>
            <a:r>
              <a:rPr lang="en-US" altLang="zh-TW" dirty="0" smtClean="0"/>
              <a:t>0.165=</a:t>
            </a:r>
            <a:r>
              <a:rPr lang="en-US" altLang="zh-TW" dirty="0" err="1" smtClean="0"/>
              <a:t>mgC</a:t>
            </a:r>
            <a:r>
              <a:rPr lang="en-US" altLang="zh-TW" dirty="0" smtClean="0"/>
              <a:t>/</a:t>
            </a:r>
            <a:r>
              <a:rPr lang="en-US" altLang="zh-TW" dirty="0" err="1" smtClean="0"/>
              <a:t>kgC</a:t>
            </a:r>
            <a:r>
              <a:rPr lang="en-US" altLang="zh-TW" dirty="0" smtClean="0"/>
              <a:t>/d=</a:t>
            </a:r>
            <a:r>
              <a:rPr lang="nl-NL" altLang="zh-TW" dirty="0" smtClean="0"/>
              <a:t> </a:t>
            </a:r>
            <a:r>
              <a:rPr lang="en-US" altLang="zh-TW" dirty="0"/>
              <a:t>10-3(d-1)</a:t>
            </a:r>
            <a:endParaRPr lang="zh-TW" altLang="en-US" dirty="0"/>
          </a:p>
        </p:txBody>
      </p:sp>
      <p:sp>
        <p:nvSpPr>
          <p:cNvPr id="4" name="文字方塊 3"/>
          <p:cNvSpPr txBox="1"/>
          <p:nvPr/>
        </p:nvSpPr>
        <p:spPr>
          <a:xfrm>
            <a:off x="2019300" y="5002606"/>
            <a:ext cx="3434915" cy="923330"/>
          </a:xfrm>
          <a:prstGeom prst="rect">
            <a:avLst/>
          </a:prstGeom>
          <a:noFill/>
        </p:spPr>
        <p:txBody>
          <a:bodyPr wrap="none" rtlCol="0">
            <a:spAutoFit/>
          </a:bodyPr>
          <a:lstStyle/>
          <a:p>
            <a:r>
              <a:rPr lang="en-US" altLang="zh-TW" dirty="0" smtClean="0"/>
              <a:t>NGE=P/(P+R)</a:t>
            </a:r>
          </a:p>
          <a:p>
            <a:r>
              <a:rPr lang="en-US" altLang="zh-TW" dirty="0" smtClean="0"/>
              <a:t>P=consumption-feces-maintain res</a:t>
            </a:r>
          </a:p>
          <a:p>
            <a:r>
              <a:rPr lang="en-US" altLang="zh-TW" dirty="0">
                <a:solidFill>
                  <a:srgbClr val="FF0000"/>
                </a:solidFill>
              </a:rPr>
              <a:t>R = </a:t>
            </a:r>
            <a:r>
              <a:rPr lang="en-US" altLang="zh-TW" dirty="0" smtClean="0">
                <a:solidFill>
                  <a:srgbClr val="FF0000"/>
                </a:solidFill>
              </a:rPr>
              <a:t>[</a:t>
            </a:r>
            <a:r>
              <a:rPr lang="en-US" altLang="zh-TW" dirty="0" err="1" smtClean="0">
                <a:solidFill>
                  <a:srgbClr val="FF0000"/>
                </a:solidFill>
              </a:rPr>
              <a:t>min,max</a:t>
            </a:r>
            <a:r>
              <a:rPr lang="en-US" altLang="zh-TW" dirty="0" smtClean="0">
                <a:solidFill>
                  <a:srgbClr val="FF0000"/>
                </a:solidFill>
              </a:rPr>
              <a:t>] </a:t>
            </a:r>
            <a:r>
              <a:rPr lang="en-US" altLang="zh-TW" dirty="0">
                <a:solidFill>
                  <a:srgbClr val="FF0000"/>
                </a:solidFill>
              </a:rPr>
              <a:t>× carbon </a:t>
            </a:r>
            <a:r>
              <a:rPr lang="en-US" altLang="zh-TW" dirty="0" smtClean="0">
                <a:solidFill>
                  <a:srgbClr val="FF0000"/>
                </a:solidFill>
              </a:rPr>
              <a:t>stock</a:t>
            </a:r>
            <a:endParaRPr lang="zh-TW" altLang="en-US" dirty="0">
              <a:solidFill>
                <a:srgbClr val="FF0000"/>
              </a:solidFill>
            </a:endParaRPr>
          </a:p>
        </p:txBody>
      </p:sp>
    </p:spTree>
    <p:extLst>
      <p:ext uri="{BB962C8B-B14F-4D97-AF65-F5344CB8AC3E}">
        <p14:creationId xmlns:p14="http://schemas.microsoft.com/office/powerpoint/2010/main" val="18410694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1164092815"/>
              </p:ext>
            </p:extLst>
          </p:nvPr>
        </p:nvGraphicFramePr>
        <p:xfrm>
          <a:off x="5339276" y="4583757"/>
          <a:ext cx="6791759" cy="2133600"/>
        </p:xfrm>
        <a:graphic>
          <a:graphicData uri="http://schemas.openxmlformats.org/drawingml/2006/table">
            <a:tbl>
              <a:tblPr firstRow="1" bandRow="1">
                <a:tableStyleId>{5C22544A-7EE6-4342-B048-85BDC9FD1C3A}</a:tableStyleId>
              </a:tblPr>
              <a:tblGrid>
                <a:gridCol w="1144120">
                  <a:extLst>
                    <a:ext uri="{9D8B030D-6E8A-4147-A177-3AD203B41FA5}">
                      <a16:colId xmlns:a16="http://schemas.microsoft.com/office/drawing/2014/main" val="629316407"/>
                    </a:ext>
                  </a:extLst>
                </a:gridCol>
                <a:gridCol w="1049936">
                  <a:extLst>
                    <a:ext uri="{9D8B030D-6E8A-4147-A177-3AD203B41FA5}">
                      <a16:colId xmlns:a16="http://schemas.microsoft.com/office/drawing/2014/main" val="2290192183"/>
                    </a:ext>
                  </a:extLst>
                </a:gridCol>
                <a:gridCol w="1100739">
                  <a:extLst>
                    <a:ext uri="{9D8B030D-6E8A-4147-A177-3AD203B41FA5}">
                      <a16:colId xmlns:a16="http://schemas.microsoft.com/office/drawing/2014/main" val="199367940"/>
                    </a:ext>
                  </a:extLst>
                </a:gridCol>
                <a:gridCol w="3496964">
                  <a:extLst>
                    <a:ext uri="{9D8B030D-6E8A-4147-A177-3AD203B41FA5}">
                      <a16:colId xmlns:a16="http://schemas.microsoft.com/office/drawing/2014/main" val="3152427314"/>
                    </a:ext>
                  </a:extLst>
                </a:gridCol>
              </a:tblGrid>
              <a:tr h="299017">
                <a:tc>
                  <a:txBody>
                    <a:bodyPr/>
                    <a:lstStyle/>
                    <a:p>
                      <a:pPr algn="ctr"/>
                      <a:r>
                        <a:rPr lang="en-US" altLang="zh-TW" sz="1400" dirty="0" smtClean="0">
                          <a:solidFill>
                            <a:schemeClr val="bg1"/>
                          </a:solidFill>
                          <a:latin typeface="+mn-lt"/>
                        </a:rPr>
                        <a:t>Ratio</a:t>
                      </a:r>
                      <a:r>
                        <a:rPr lang="zh-TW" altLang="en-US" sz="1400" dirty="0" smtClean="0">
                          <a:solidFill>
                            <a:schemeClr val="bg1"/>
                          </a:solidFill>
                          <a:latin typeface="+mn-lt"/>
                        </a:rPr>
                        <a:t> </a:t>
                      </a:r>
                      <a:r>
                        <a:rPr lang="en-US" altLang="zh-TW" sz="1400" dirty="0" smtClean="0">
                          <a:solidFill>
                            <a:schemeClr val="bg1"/>
                          </a:solidFill>
                        </a:rPr>
                        <a:t>(d</a:t>
                      </a:r>
                      <a:r>
                        <a:rPr lang="en-US" altLang="zh-TW" sz="1400" baseline="30000" dirty="0" smtClean="0">
                          <a:solidFill>
                            <a:schemeClr val="bg1"/>
                          </a:solidFill>
                        </a:rPr>
                        <a:t>−1</a:t>
                      </a:r>
                      <a:r>
                        <a:rPr lang="en-US" altLang="zh-TW" sz="1400" dirty="0" smtClean="0">
                          <a:solidFill>
                            <a:schemeClr val="bg1"/>
                          </a:solidFill>
                        </a:rPr>
                        <a:t>)</a:t>
                      </a:r>
                      <a:endParaRPr lang="zh-TW" altLang="en-US" sz="1400" dirty="0">
                        <a:solidFill>
                          <a:schemeClr val="bg1"/>
                        </a:solidFill>
                        <a:latin typeface="+mn-lt"/>
                      </a:endParaRPr>
                    </a:p>
                  </a:txBody>
                  <a:tcPr anchor="ctr">
                    <a:solidFill>
                      <a:schemeClr val="tx1"/>
                    </a:solidFill>
                  </a:tcPr>
                </a:tc>
                <a:tc>
                  <a:txBody>
                    <a:bodyPr/>
                    <a:lstStyle/>
                    <a:p>
                      <a:pPr algn="ctr"/>
                      <a:r>
                        <a:rPr lang="en-US" altLang="zh-TW" sz="1400" dirty="0" smtClean="0">
                          <a:latin typeface="+mn-lt"/>
                        </a:rPr>
                        <a:t>Min</a:t>
                      </a:r>
                      <a:endParaRPr lang="zh-TW" altLang="en-US" sz="1400" baseline="30000" dirty="0">
                        <a:solidFill>
                          <a:schemeClr val="bg1"/>
                        </a:solidFill>
                        <a:latin typeface="+mn-lt"/>
                      </a:endParaRPr>
                    </a:p>
                  </a:txBody>
                  <a:tcPr anchor="ctr">
                    <a:solidFill>
                      <a:schemeClr val="tx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latin typeface="+mn-lt"/>
                        </a:rPr>
                        <a:t>Max</a:t>
                      </a:r>
                      <a:endParaRPr lang="zh-TW" altLang="en-US" sz="1400" dirty="0" smtClean="0">
                        <a:solidFill>
                          <a:schemeClr val="bg1"/>
                        </a:solidFill>
                        <a:latin typeface="+mn-lt"/>
                      </a:endParaRPr>
                    </a:p>
                  </a:txBody>
                  <a:tcPr anchor="ctr">
                    <a:solidFill>
                      <a:schemeClr val="tx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400" smtClean="0">
                          <a:latin typeface="+mn-lt"/>
                        </a:rPr>
                        <a:t>Reference</a:t>
                      </a:r>
                      <a:endParaRPr lang="zh-TW" altLang="en-US" sz="1400" dirty="0" smtClean="0">
                        <a:solidFill>
                          <a:schemeClr val="bg1"/>
                        </a:solidFill>
                        <a:latin typeface="+mn-lt"/>
                      </a:endParaRPr>
                    </a:p>
                  </a:txBody>
                  <a:tcPr anchor="ctr">
                    <a:solidFill>
                      <a:schemeClr val="tx1"/>
                    </a:solidFill>
                  </a:tcPr>
                </a:tc>
                <a:extLst>
                  <a:ext uri="{0D108BD9-81ED-4DB2-BD59-A6C34878D82A}">
                    <a16:rowId xmlns:a16="http://schemas.microsoft.com/office/drawing/2014/main" val="468937027"/>
                  </a:ext>
                </a:extLst>
              </a:tr>
              <a:tr h="299017">
                <a:tc>
                  <a:txBody>
                    <a:bodyPr/>
                    <a:lstStyle/>
                    <a:p>
                      <a:r>
                        <a:rPr lang="en-US" altLang="zh-TW" sz="1400" dirty="0" err="1" smtClean="0">
                          <a:solidFill>
                            <a:schemeClr val="bg1"/>
                          </a:solidFill>
                          <a:latin typeface="+mn-lt"/>
                        </a:rPr>
                        <a:t>Macrofauna</a:t>
                      </a:r>
                      <a:endParaRPr lang="zh-TW" altLang="en-US" sz="1400" dirty="0">
                        <a:solidFill>
                          <a:schemeClr val="bg1"/>
                        </a:solidFill>
                        <a:latin typeface="+mn-lt"/>
                      </a:endParaRPr>
                    </a:p>
                  </a:txBody>
                  <a:tcPr>
                    <a:solidFill>
                      <a:schemeClr val="accent1">
                        <a:lumMod val="75000"/>
                      </a:schemeClr>
                    </a:solidFill>
                  </a:tcPr>
                </a:tc>
                <a:tc>
                  <a:txBody>
                    <a:bodyPr/>
                    <a:lstStyle/>
                    <a:p>
                      <a:r>
                        <a:rPr lang="en-US" altLang="zh-TW" sz="1400" dirty="0" smtClean="0">
                          <a:solidFill>
                            <a:schemeClr val="bg1"/>
                          </a:solidFill>
                          <a:latin typeface="+mn-lt"/>
                        </a:rPr>
                        <a:t>8.49 × 10</a:t>
                      </a:r>
                      <a:r>
                        <a:rPr lang="en-US" altLang="zh-TW" sz="1400" baseline="30000" dirty="0" smtClean="0">
                          <a:solidFill>
                            <a:schemeClr val="bg1"/>
                          </a:solidFill>
                          <a:latin typeface="+mn-lt"/>
                        </a:rPr>
                        <a:t>−4</a:t>
                      </a:r>
                      <a:endParaRPr lang="zh-TW" altLang="en-US" sz="1400" baseline="30000" dirty="0">
                        <a:solidFill>
                          <a:schemeClr val="bg1"/>
                        </a:solidFill>
                        <a:latin typeface="+mn-lt"/>
                      </a:endParaRPr>
                    </a:p>
                  </a:txBody>
                  <a:tcPr>
                    <a:solidFill>
                      <a:schemeClr val="accent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smtClean="0">
                          <a:solidFill>
                            <a:schemeClr val="bg1"/>
                          </a:solidFill>
                          <a:latin typeface="+mn-lt"/>
                        </a:rPr>
                        <a:t>4.77 × 10</a:t>
                      </a:r>
                      <a:r>
                        <a:rPr lang="en-US" altLang="zh-TW" sz="1400" baseline="30000" dirty="0" smtClean="0">
                          <a:solidFill>
                            <a:schemeClr val="bg1"/>
                          </a:solidFill>
                          <a:latin typeface="+mn-lt"/>
                        </a:rPr>
                        <a:t>−3</a:t>
                      </a:r>
                      <a:endParaRPr lang="zh-TW" altLang="en-US" sz="1400" dirty="0" smtClean="0">
                        <a:solidFill>
                          <a:schemeClr val="bg1"/>
                        </a:solidFill>
                        <a:latin typeface="+mn-lt"/>
                      </a:endParaRPr>
                    </a:p>
                  </a:txBody>
                  <a:tcPr>
                    <a:solidFill>
                      <a:schemeClr val="accent1">
                        <a:lumMod val="75000"/>
                      </a:schemeClr>
                    </a:solidFill>
                  </a:tcP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err="1" smtClean="0">
                          <a:solidFill>
                            <a:schemeClr val="bg1"/>
                          </a:solidFill>
                          <a:latin typeface="+mn-lt"/>
                        </a:rPr>
                        <a:t>Stratmann</a:t>
                      </a:r>
                      <a:r>
                        <a:rPr lang="en-US" altLang="zh-TW" sz="1400" dirty="0" smtClean="0">
                          <a:solidFill>
                            <a:schemeClr val="bg1"/>
                          </a:solidFill>
                          <a:latin typeface="+mn-lt"/>
                        </a:rPr>
                        <a:t> et al., 2018</a:t>
                      </a:r>
                      <a:endParaRPr lang="zh-TW" altLang="en-US" sz="1400" dirty="0" smtClean="0">
                        <a:solidFill>
                          <a:schemeClr val="bg1"/>
                        </a:solidFill>
                        <a:latin typeface="+mn-lt"/>
                      </a:endParaRPr>
                    </a:p>
                  </a:txBody>
                  <a:tcPr anchor="ctr">
                    <a:solidFill>
                      <a:schemeClr val="accent1">
                        <a:lumMod val="75000"/>
                      </a:schemeClr>
                    </a:solidFill>
                  </a:tcPr>
                </a:tc>
                <a:extLst>
                  <a:ext uri="{0D108BD9-81ED-4DB2-BD59-A6C34878D82A}">
                    <a16:rowId xmlns:a16="http://schemas.microsoft.com/office/drawing/2014/main" val="112930449"/>
                  </a:ext>
                </a:extLst>
              </a:tr>
              <a:tr h="29901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smtClean="0">
                          <a:solidFill>
                            <a:schemeClr val="bg1"/>
                          </a:solidFill>
                          <a:latin typeface="+mn-lt"/>
                        </a:rPr>
                        <a:t>Megafauna</a:t>
                      </a:r>
                      <a:endParaRPr lang="zh-TW" altLang="en-US" sz="1400" dirty="0" smtClean="0">
                        <a:solidFill>
                          <a:schemeClr val="bg1"/>
                        </a:solidFill>
                        <a:latin typeface="+mn-lt"/>
                      </a:endParaRPr>
                    </a:p>
                  </a:txBody>
                  <a:tcPr>
                    <a:solidFill>
                      <a:schemeClr val="accent1">
                        <a:lumMod val="75000"/>
                      </a:schemeClr>
                    </a:solidFill>
                  </a:tcPr>
                </a:tc>
                <a:tc>
                  <a:txBody>
                    <a:bodyPr/>
                    <a:lstStyle/>
                    <a:p>
                      <a:r>
                        <a:rPr lang="en-US" altLang="zh-TW" sz="1400" dirty="0" smtClean="0">
                          <a:solidFill>
                            <a:schemeClr val="bg1"/>
                          </a:solidFill>
                          <a:latin typeface="+mn-lt"/>
                        </a:rPr>
                        <a:t>2.74 × 10</a:t>
                      </a:r>
                      <a:r>
                        <a:rPr lang="en-US" altLang="zh-TW" sz="1400" baseline="30000" dirty="0" smtClean="0">
                          <a:solidFill>
                            <a:schemeClr val="bg1"/>
                          </a:solidFill>
                          <a:latin typeface="+mn-lt"/>
                        </a:rPr>
                        <a:t>−4</a:t>
                      </a:r>
                      <a:endParaRPr lang="zh-TW" altLang="en-US" sz="1400" dirty="0">
                        <a:solidFill>
                          <a:schemeClr val="bg1"/>
                        </a:solidFill>
                        <a:latin typeface="+mn-lt"/>
                      </a:endParaRPr>
                    </a:p>
                  </a:txBody>
                  <a:tcPr>
                    <a:solidFill>
                      <a:schemeClr val="accent1">
                        <a:lumMod val="75000"/>
                      </a:schemeClr>
                    </a:solidFill>
                  </a:tcPr>
                </a:tc>
                <a:tc>
                  <a:txBody>
                    <a:bodyPr/>
                    <a:lstStyle/>
                    <a:p>
                      <a:r>
                        <a:rPr lang="en-US" altLang="zh-TW" sz="1400" dirty="0" smtClean="0">
                          <a:solidFill>
                            <a:schemeClr val="bg1"/>
                          </a:solidFill>
                          <a:latin typeface="+mn-lt"/>
                        </a:rPr>
                        <a:t>1.42 × 10</a:t>
                      </a:r>
                      <a:r>
                        <a:rPr lang="en-US" altLang="zh-TW" sz="1400" baseline="30000" dirty="0" smtClean="0">
                          <a:solidFill>
                            <a:schemeClr val="bg1"/>
                          </a:solidFill>
                          <a:latin typeface="+mn-lt"/>
                        </a:rPr>
                        <a:t>−2</a:t>
                      </a:r>
                      <a:endParaRPr lang="zh-TW" altLang="en-US" sz="1400" dirty="0">
                        <a:solidFill>
                          <a:schemeClr val="bg1"/>
                        </a:solidFill>
                        <a:latin typeface="+mn-lt"/>
                      </a:endParaRPr>
                    </a:p>
                  </a:txBody>
                  <a:tcPr>
                    <a:solidFill>
                      <a:schemeClr val="accent1">
                        <a:lumMod val="75000"/>
                      </a:schemeClr>
                    </a:solidFill>
                  </a:tcPr>
                </a:tc>
                <a:tc vMerge="1">
                  <a:txBody>
                    <a:bodyPr/>
                    <a:lstStyle/>
                    <a:p>
                      <a:endParaRPr lang="zh-TW" altLang="en-US" dirty="0">
                        <a:solidFill>
                          <a:schemeClr val="bg1"/>
                        </a:solidFill>
                      </a:endParaRPr>
                    </a:p>
                  </a:txBody>
                  <a:tcPr>
                    <a:solidFill>
                      <a:schemeClr val="accent1">
                        <a:lumMod val="75000"/>
                      </a:schemeClr>
                    </a:solidFill>
                  </a:tcPr>
                </a:tc>
                <a:extLst>
                  <a:ext uri="{0D108BD9-81ED-4DB2-BD59-A6C34878D82A}">
                    <a16:rowId xmlns:a16="http://schemas.microsoft.com/office/drawing/2014/main" val="4063314949"/>
                  </a:ext>
                </a:extLst>
              </a:tr>
              <a:tr h="299017">
                <a:tc>
                  <a:txBody>
                    <a:bodyPr/>
                    <a:lstStyle/>
                    <a:p>
                      <a:r>
                        <a:rPr lang="en-US" altLang="zh-TW" sz="1400" dirty="0" smtClean="0">
                          <a:solidFill>
                            <a:schemeClr val="bg1"/>
                          </a:solidFill>
                          <a:latin typeface="+mn-lt"/>
                        </a:rPr>
                        <a:t>Fish</a:t>
                      </a:r>
                      <a:endParaRPr lang="zh-TW" altLang="en-US" sz="1400" dirty="0">
                        <a:solidFill>
                          <a:schemeClr val="bg1"/>
                        </a:solidFill>
                        <a:latin typeface="+mn-lt"/>
                      </a:endParaRPr>
                    </a:p>
                  </a:txBody>
                  <a:tcPr>
                    <a:solidFill>
                      <a:schemeClr val="accent1">
                        <a:lumMod val="75000"/>
                      </a:schemeClr>
                    </a:solidFill>
                  </a:tcPr>
                </a:tc>
                <a:tc gridSpan="2">
                  <a:txBody>
                    <a:bodyPr/>
                    <a:lstStyle/>
                    <a:p>
                      <a:pPr algn="ctr"/>
                      <a:r>
                        <a:rPr lang="en-US" altLang="zh-TW" sz="1400" dirty="0" smtClean="0">
                          <a:solidFill>
                            <a:schemeClr val="bg1"/>
                          </a:solidFill>
                          <a:latin typeface="+mn-lt"/>
                        </a:rPr>
                        <a:t>6.30 × 10</a:t>
                      </a:r>
                      <a:r>
                        <a:rPr lang="en-US" altLang="zh-TW" sz="1400" baseline="30000" dirty="0" smtClean="0">
                          <a:solidFill>
                            <a:schemeClr val="bg1"/>
                          </a:solidFill>
                          <a:latin typeface="+mn-lt"/>
                        </a:rPr>
                        <a:t>−4</a:t>
                      </a:r>
                      <a:endParaRPr lang="zh-TW" altLang="en-US" sz="1400" dirty="0">
                        <a:solidFill>
                          <a:schemeClr val="bg1"/>
                        </a:solidFill>
                        <a:latin typeface="+mn-lt"/>
                      </a:endParaRPr>
                    </a:p>
                  </a:txBody>
                  <a:tcPr anchor="ctr">
                    <a:solidFill>
                      <a:schemeClr val="accent1">
                        <a:lumMod val="75000"/>
                      </a:schemeClr>
                    </a:solidFill>
                  </a:tcPr>
                </a:tc>
                <a:tc hMerge="1">
                  <a:txBody>
                    <a:bodyPr/>
                    <a:lstStyle/>
                    <a:p>
                      <a:endParaRPr lang="zh-TW" altLang="en-US"/>
                    </a:p>
                  </a:txBody>
                  <a:tcPr/>
                </a:tc>
                <a:tc>
                  <a:txBody>
                    <a:bodyPr/>
                    <a:lstStyle/>
                    <a:p>
                      <a:r>
                        <a:rPr lang="en-US" altLang="zh-TW" sz="1400" dirty="0" smtClean="0">
                          <a:solidFill>
                            <a:schemeClr val="bg1"/>
                          </a:solidFill>
                          <a:latin typeface="+mn-lt"/>
                        </a:rPr>
                        <a:t>Collins et al., 2005; Randall, 2002</a:t>
                      </a:r>
                      <a:endParaRPr lang="zh-TW" altLang="en-US" sz="1400" dirty="0">
                        <a:solidFill>
                          <a:schemeClr val="bg1"/>
                        </a:solidFill>
                        <a:latin typeface="+mn-lt"/>
                      </a:endParaRPr>
                    </a:p>
                  </a:txBody>
                  <a:tcPr>
                    <a:solidFill>
                      <a:schemeClr val="accent1">
                        <a:lumMod val="75000"/>
                      </a:schemeClr>
                    </a:solidFill>
                  </a:tcPr>
                </a:tc>
                <a:extLst>
                  <a:ext uri="{0D108BD9-81ED-4DB2-BD59-A6C34878D82A}">
                    <a16:rowId xmlns:a16="http://schemas.microsoft.com/office/drawing/2014/main" val="1538558295"/>
                  </a:ext>
                </a:extLst>
              </a:tr>
              <a:tr h="299017">
                <a:tc>
                  <a:txBody>
                    <a:bodyPr/>
                    <a:lstStyle/>
                    <a:p>
                      <a:r>
                        <a:rPr lang="en-US" altLang="zh-TW" sz="1400" dirty="0" err="1" smtClean="0">
                          <a:solidFill>
                            <a:schemeClr val="bg1"/>
                          </a:solidFill>
                          <a:latin typeface="+mn-lt"/>
                        </a:rPr>
                        <a:t>Macrofauna</a:t>
                      </a:r>
                      <a:endParaRPr lang="zh-TW" altLang="en-US" sz="1400" dirty="0">
                        <a:solidFill>
                          <a:schemeClr val="bg1"/>
                        </a:solidFill>
                        <a:latin typeface="+mn-lt"/>
                      </a:endParaRPr>
                    </a:p>
                  </a:txBody>
                  <a:tcPr>
                    <a:solidFill>
                      <a:schemeClr val="accent1">
                        <a:lumMod val="50000"/>
                      </a:schemeClr>
                    </a:solidFill>
                  </a:tcPr>
                </a:tc>
                <a:tc>
                  <a:txBody>
                    <a:bodyPr/>
                    <a:lstStyle/>
                    <a:p>
                      <a:r>
                        <a:rPr lang="en-US" altLang="zh-TW" sz="1400" dirty="0" smtClean="0">
                          <a:solidFill>
                            <a:schemeClr val="bg1"/>
                          </a:solidFill>
                          <a:latin typeface="+mn-lt"/>
                        </a:rPr>
                        <a:t>7.12 × 10</a:t>
                      </a:r>
                      <a:r>
                        <a:rPr lang="en-US" altLang="zh-TW" sz="1400" baseline="30000" dirty="0" smtClean="0">
                          <a:solidFill>
                            <a:schemeClr val="bg1"/>
                          </a:solidFill>
                          <a:latin typeface="+mn-lt"/>
                        </a:rPr>
                        <a:t>−5</a:t>
                      </a:r>
                      <a:endParaRPr lang="zh-TW" altLang="en-US" sz="1400" dirty="0">
                        <a:solidFill>
                          <a:schemeClr val="bg1"/>
                        </a:solidFill>
                        <a:latin typeface="+mn-lt"/>
                      </a:endParaRPr>
                    </a:p>
                  </a:txBody>
                  <a:tcPr>
                    <a:solidFill>
                      <a:schemeClr val="accent1">
                        <a:lumMod val="50000"/>
                      </a:schemeClr>
                    </a:solidFill>
                  </a:tcPr>
                </a:tc>
                <a:tc>
                  <a:txBody>
                    <a:bodyPr/>
                    <a:lstStyle/>
                    <a:p>
                      <a:r>
                        <a:rPr lang="en-US" altLang="zh-TW" sz="1400" dirty="0" smtClean="0">
                          <a:solidFill>
                            <a:schemeClr val="bg1"/>
                          </a:solidFill>
                          <a:latin typeface="+mn-lt"/>
                        </a:rPr>
                        <a:t>2.28 × 10</a:t>
                      </a:r>
                      <a:r>
                        <a:rPr lang="en-US" altLang="zh-TW" sz="1400" baseline="30000" dirty="0" smtClean="0">
                          <a:solidFill>
                            <a:schemeClr val="bg1"/>
                          </a:solidFill>
                          <a:latin typeface="+mn-lt"/>
                        </a:rPr>
                        <a:t>−2</a:t>
                      </a:r>
                      <a:endParaRPr lang="zh-TW" altLang="en-US" sz="1400" dirty="0">
                        <a:solidFill>
                          <a:schemeClr val="bg1"/>
                        </a:solidFill>
                        <a:latin typeface="+mn-lt"/>
                      </a:endParaRPr>
                    </a:p>
                  </a:txBody>
                  <a:tcPr>
                    <a:solidFill>
                      <a:schemeClr val="accent1">
                        <a:lumMod val="50000"/>
                      </a:schemeClr>
                    </a:solidFill>
                  </a:tcP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err="1" smtClean="0">
                          <a:solidFill>
                            <a:schemeClr val="bg1"/>
                          </a:solidFill>
                          <a:latin typeface="+mn-lt"/>
                        </a:rPr>
                        <a:t>Stratmann</a:t>
                      </a:r>
                      <a:r>
                        <a:rPr lang="en-US" altLang="zh-TW" sz="1400" dirty="0" smtClean="0">
                          <a:solidFill>
                            <a:schemeClr val="bg1"/>
                          </a:solidFill>
                          <a:latin typeface="+mn-lt"/>
                        </a:rPr>
                        <a:t> et al., 2018</a:t>
                      </a:r>
                      <a:endParaRPr lang="zh-TW" altLang="en-US" sz="1400" dirty="0" smtClean="0">
                        <a:solidFill>
                          <a:schemeClr val="bg1"/>
                        </a:solidFill>
                        <a:latin typeface="+mn-lt"/>
                      </a:endParaRPr>
                    </a:p>
                  </a:txBody>
                  <a:tcPr anchor="ctr">
                    <a:solidFill>
                      <a:schemeClr val="accent1">
                        <a:lumMod val="50000"/>
                      </a:schemeClr>
                    </a:solidFill>
                  </a:tcPr>
                </a:tc>
                <a:extLst>
                  <a:ext uri="{0D108BD9-81ED-4DB2-BD59-A6C34878D82A}">
                    <a16:rowId xmlns:a16="http://schemas.microsoft.com/office/drawing/2014/main" val="1499918982"/>
                  </a:ext>
                </a:extLst>
              </a:tr>
              <a:tr h="29901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smtClean="0">
                          <a:solidFill>
                            <a:schemeClr val="bg1"/>
                          </a:solidFill>
                          <a:latin typeface="+mn-lt"/>
                        </a:rPr>
                        <a:t>Megafauna</a:t>
                      </a:r>
                      <a:endParaRPr lang="zh-TW" altLang="en-US" sz="1400" dirty="0" smtClean="0">
                        <a:solidFill>
                          <a:schemeClr val="bg1"/>
                        </a:solidFill>
                        <a:latin typeface="+mn-lt"/>
                      </a:endParaRPr>
                    </a:p>
                  </a:txBody>
                  <a:tcPr>
                    <a:solidFill>
                      <a:schemeClr val="accent1">
                        <a:lumMod val="50000"/>
                      </a:schemeClr>
                    </a:solidFill>
                  </a:tcPr>
                </a:tc>
                <a:tc>
                  <a:txBody>
                    <a:bodyPr/>
                    <a:lstStyle/>
                    <a:p>
                      <a:r>
                        <a:rPr lang="en-US" altLang="zh-TW" sz="1400" dirty="0" smtClean="0">
                          <a:solidFill>
                            <a:schemeClr val="bg1"/>
                          </a:solidFill>
                          <a:latin typeface="+mn-lt"/>
                        </a:rPr>
                        <a:t>2.74 × 10</a:t>
                      </a:r>
                      <a:r>
                        <a:rPr lang="en-US" altLang="zh-TW" sz="1400" baseline="30000" dirty="0" smtClean="0">
                          <a:solidFill>
                            <a:schemeClr val="bg1"/>
                          </a:solidFill>
                          <a:latin typeface="+mn-lt"/>
                        </a:rPr>
                        <a:t>−4</a:t>
                      </a:r>
                      <a:endParaRPr lang="zh-TW" altLang="en-US" sz="1400" dirty="0">
                        <a:solidFill>
                          <a:schemeClr val="bg1"/>
                        </a:solidFill>
                        <a:latin typeface="+mn-lt"/>
                      </a:endParaRPr>
                    </a:p>
                  </a:txBody>
                  <a:tcPr>
                    <a:solidFill>
                      <a:schemeClr val="accent1">
                        <a:lumMod val="50000"/>
                      </a:schemeClr>
                    </a:solidFill>
                  </a:tcPr>
                </a:tc>
                <a:tc>
                  <a:txBody>
                    <a:bodyPr/>
                    <a:lstStyle/>
                    <a:p>
                      <a:r>
                        <a:rPr lang="en-US" altLang="zh-TW" sz="1400" dirty="0" smtClean="0">
                          <a:solidFill>
                            <a:schemeClr val="bg1"/>
                          </a:solidFill>
                          <a:latin typeface="+mn-lt"/>
                        </a:rPr>
                        <a:t> 1.42 × 10</a:t>
                      </a:r>
                      <a:r>
                        <a:rPr lang="en-US" altLang="zh-TW" sz="1400" baseline="30000" dirty="0" smtClean="0">
                          <a:solidFill>
                            <a:schemeClr val="bg1"/>
                          </a:solidFill>
                          <a:latin typeface="+mn-lt"/>
                        </a:rPr>
                        <a:t>−2</a:t>
                      </a:r>
                      <a:endParaRPr lang="zh-TW" altLang="en-US" sz="1400" dirty="0">
                        <a:solidFill>
                          <a:schemeClr val="bg1"/>
                        </a:solidFill>
                        <a:latin typeface="+mn-lt"/>
                      </a:endParaRPr>
                    </a:p>
                  </a:txBody>
                  <a:tcPr>
                    <a:solidFill>
                      <a:schemeClr val="accent1">
                        <a:lumMod val="50000"/>
                      </a:schemeClr>
                    </a:solidFill>
                  </a:tcPr>
                </a:tc>
                <a:tc vMerge="1">
                  <a:txBody>
                    <a:bodyPr/>
                    <a:lstStyle/>
                    <a:p>
                      <a:endParaRPr lang="zh-TW" altLang="en-US" dirty="0">
                        <a:solidFill>
                          <a:schemeClr val="bg1"/>
                        </a:solidFill>
                      </a:endParaRPr>
                    </a:p>
                  </a:txBody>
                  <a:tcPr>
                    <a:solidFill>
                      <a:schemeClr val="accent1">
                        <a:lumMod val="50000"/>
                      </a:schemeClr>
                    </a:solidFill>
                  </a:tcPr>
                </a:tc>
                <a:extLst>
                  <a:ext uri="{0D108BD9-81ED-4DB2-BD59-A6C34878D82A}">
                    <a16:rowId xmlns:a16="http://schemas.microsoft.com/office/drawing/2014/main" val="1832257799"/>
                  </a:ext>
                </a:extLst>
              </a:tr>
              <a:tr h="299017">
                <a:tc>
                  <a:txBody>
                    <a:bodyPr/>
                    <a:lstStyle/>
                    <a:p>
                      <a:r>
                        <a:rPr lang="en-US" altLang="zh-TW" sz="1400" dirty="0" smtClean="0">
                          <a:solidFill>
                            <a:schemeClr val="bg1"/>
                          </a:solidFill>
                          <a:latin typeface="+mn-lt"/>
                        </a:rPr>
                        <a:t>Fish</a:t>
                      </a:r>
                      <a:endParaRPr lang="zh-TW" altLang="en-US" sz="1400" dirty="0">
                        <a:solidFill>
                          <a:schemeClr val="bg1"/>
                        </a:solidFill>
                        <a:latin typeface="+mn-lt"/>
                      </a:endParaRPr>
                    </a:p>
                  </a:txBody>
                  <a:tcPr>
                    <a:solidFill>
                      <a:schemeClr val="accent1">
                        <a:lumMod val="50000"/>
                      </a:schemeClr>
                    </a:solidFill>
                  </a:tcPr>
                </a:tc>
                <a:tc>
                  <a:txBody>
                    <a:bodyPr/>
                    <a:lstStyle/>
                    <a:p>
                      <a:r>
                        <a:rPr lang="en-US" altLang="zh-TW" sz="1400" dirty="0" smtClean="0">
                          <a:solidFill>
                            <a:schemeClr val="bg1"/>
                          </a:solidFill>
                          <a:latin typeface="+mn-lt"/>
                        </a:rPr>
                        <a:t>2.3 × 10</a:t>
                      </a:r>
                      <a:r>
                        <a:rPr lang="en-US" altLang="zh-TW" sz="1400" baseline="30000" dirty="0" smtClean="0">
                          <a:solidFill>
                            <a:schemeClr val="bg1"/>
                          </a:solidFill>
                          <a:latin typeface="+mn-lt"/>
                        </a:rPr>
                        <a:t>−4</a:t>
                      </a:r>
                      <a:endParaRPr lang="zh-TW" altLang="en-US" sz="1400" dirty="0">
                        <a:solidFill>
                          <a:schemeClr val="bg1"/>
                        </a:solidFill>
                        <a:latin typeface="+mn-lt"/>
                      </a:endParaRPr>
                    </a:p>
                  </a:txBody>
                  <a:tcPr>
                    <a:solidFill>
                      <a:schemeClr val="accent1">
                        <a:lumMod val="50000"/>
                      </a:schemeClr>
                    </a:solidFill>
                  </a:tcPr>
                </a:tc>
                <a:tc>
                  <a:txBody>
                    <a:bodyPr/>
                    <a:lstStyle/>
                    <a:p>
                      <a:r>
                        <a:rPr lang="en-US" altLang="zh-TW" sz="1400" dirty="0" smtClean="0">
                          <a:solidFill>
                            <a:schemeClr val="bg1"/>
                          </a:solidFill>
                          <a:latin typeface="+mn-lt"/>
                        </a:rPr>
                        <a:t>3.6 × 10</a:t>
                      </a:r>
                      <a:r>
                        <a:rPr lang="en-US" altLang="zh-TW" sz="1400" baseline="30000" dirty="0" smtClean="0">
                          <a:solidFill>
                            <a:schemeClr val="bg1"/>
                          </a:solidFill>
                          <a:latin typeface="+mn-lt"/>
                        </a:rPr>
                        <a:t>−4</a:t>
                      </a:r>
                      <a:endParaRPr lang="zh-TW" altLang="en-US" sz="1400" dirty="0">
                        <a:solidFill>
                          <a:schemeClr val="bg1"/>
                        </a:solidFill>
                        <a:latin typeface="+mn-lt"/>
                      </a:endParaRPr>
                    </a:p>
                  </a:txBody>
                  <a:tcPr>
                    <a:solidFill>
                      <a:schemeClr val="accent1">
                        <a:lumMod val="50000"/>
                      </a:schemeClr>
                    </a:solidFill>
                  </a:tcPr>
                </a:tc>
                <a:tc>
                  <a:txBody>
                    <a:bodyPr/>
                    <a:lstStyle/>
                    <a:p>
                      <a:r>
                        <a:rPr lang="en-US" altLang="zh-TW" sz="1400" dirty="0" err="1" smtClean="0">
                          <a:solidFill>
                            <a:schemeClr val="bg1"/>
                          </a:solidFill>
                          <a:latin typeface="+mn-lt"/>
                        </a:rPr>
                        <a:t>Mahaut</a:t>
                      </a:r>
                      <a:r>
                        <a:rPr lang="en-US" altLang="zh-TW" sz="1400" dirty="0" smtClean="0">
                          <a:solidFill>
                            <a:schemeClr val="bg1"/>
                          </a:solidFill>
                          <a:latin typeface="+mn-lt"/>
                        </a:rPr>
                        <a:t> et al., 1995; Smith and </a:t>
                      </a:r>
                      <a:r>
                        <a:rPr lang="en-US" altLang="zh-TW" sz="1400" dirty="0" err="1" smtClean="0">
                          <a:solidFill>
                            <a:schemeClr val="bg1"/>
                          </a:solidFill>
                          <a:latin typeface="+mn-lt"/>
                        </a:rPr>
                        <a:t>Hessler</a:t>
                      </a:r>
                      <a:r>
                        <a:rPr lang="en-US" altLang="zh-TW" sz="1400" dirty="0" smtClean="0">
                          <a:solidFill>
                            <a:schemeClr val="bg1"/>
                          </a:solidFill>
                          <a:latin typeface="+mn-lt"/>
                        </a:rPr>
                        <a:t>, 1974</a:t>
                      </a:r>
                      <a:endParaRPr lang="zh-TW" altLang="en-US" sz="1400" dirty="0">
                        <a:solidFill>
                          <a:schemeClr val="bg1"/>
                        </a:solidFill>
                        <a:latin typeface="+mn-lt"/>
                      </a:endParaRPr>
                    </a:p>
                  </a:txBody>
                  <a:tcPr>
                    <a:solidFill>
                      <a:schemeClr val="accent1">
                        <a:lumMod val="50000"/>
                      </a:schemeClr>
                    </a:solidFill>
                  </a:tcPr>
                </a:tc>
                <a:extLst>
                  <a:ext uri="{0D108BD9-81ED-4DB2-BD59-A6C34878D82A}">
                    <a16:rowId xmlns:a16="http://schemas.microsoft.com/office/drawing/2014/main" val="2033042086"/>
                  </a:ext>
                </a:extLst>
              </a:tr>
            </a:tbl>
          </a:graphicData>
        </a:graphic>
      </p:graphicFrame>
      <p:grpSp>
        <p:nvGrpSpPr>
          <p:cNvPr id="8" name="群組 7"/>
          <p:cNvGrpSpPr/>
          <p:nvPr/>
        </p:nvGrpSpPr>
        <p:grpSpPr>
          <a:xfrm>
            <a:off x="517994" y="2261144"/>
            <a:ext cx="1401982" cy="4175431"/>
            <a:chOff x="1539122" y="1371259"/>
            <a:chExt cx="1170400" cy="3485727"/>
          </a:xfrm>
        </p:grpSpPr>
        <p:sp>
          <p:nvSpPr>
            <p:cNvPr id="4" name="矩形 3"/>
            <p:cNvSpPr/>
            <p:nvPr/>
          </p:nvSpPr>
          <p:spPr>
            <a:xfrm>
              <a:off x="1539122" y="1371259"/>
              <a:ext cx="1170400" cy="539569"/>
            </a:xfrm>
            <a:prstGeom prst="rect">
              <a:avLst/>
            </a:prstGeom>
            <a:solidFill>
              <a:schemeClr val="accent1">
                <a:lumMod val="20000"/>
                <a:lumOff val="80000"/>
              </a:schemeClr>
            </a:solidFill>
            <a:ln>
              <a:solidFill>
                <a:schemeClr val="accent1">
                  <a:lumMod val="20000"/>
                  <a:lumOff val="80000"/>
                </a:schemeClr>
              </a:solidFill>
            </a:ln>
          </p:spPr>
          <p:txBody>
            <a:bodyPr wrap="square">
              <a:spAutoFit/>
            </a:bodyPr>
            <a:lstStyle/>
            <a:p>
              <a:pPr algn="ctr"/>
              <a:r>
                <a:rPr lang="en-US" altLang="zh-TW" dirty="0">
                  <a:ln>
                    <a:solidFill>
                      <a:sysClr val="windowText" lastClr="000000"/>
                    </a:solidFill>
                  </a:ln>
                </a:rPr>
                <a:t>Assimilation efficiency </a:t>
              </a:r>
              <a:endParaRPr lang="zh-TW" altLang="en-US" dirty="0">
                <a:ln>
                  <a:solidFill>
                    <a:sysClr val="windowText" lastClr="000000"/>
                  </a:solidFill>
                </a:ln>
              </a:endParaRPr>
            </a:p>
          </p:txBody>
        </p:sp>
        <p:sp>
          <p:nvSpPr>
            <p:cNvPr id="5" name="矩形 4"/>
            <p:cNvSpPr/>
            <p:nvPr/>
          </p:nvSpPr>
          <p:spPr>
            <a:xfrm>
              <a:off x="1539122" y="2214608"/>
              <a:ext cx="1152317" cy="539569"/>
            </a:xfrm>
            <a:prstGeom prst="rect">
              <a:avLst/>
            </a:prstGeom>
            <a:solidFill>
              <a:schemeClr val="accent1">
                <a:lumMod val="40000"/>
                <a:lumOff val="60000"/>
              </a:schemeClr>
            </a:solidFill>
            <a:ln>
              <a:solidFill>
                <a:schemeClr val="accent1">
                  <a:lumMod val="60000"/>
                  <a:lumOff val="40000"/>
                </a:schemeClr>
              </a:solidFill>
            </a:ln>
          </p:spPr>
          <p:txBody>
            <a:bodyPr wrap="square">
              <a:spAutoFit/>
            </a:bodyPr>
            <a:lstStyle/>
            <a:p>
              <a:pPr algn="ctr"/>
              <a:r>
                <a:rPr lang="en-US" altLang="zh-TW" dirty="0">
                  <a:ln>
                    <a:solidFill>
                      <a:sysClr val="windowText" lastClr="000000"/>
                    </a:solidFill>
                  </a:ln>
                </a:rPr>
                <a:t>Net growth efficiency</a:t>
              </a:r>
              <a:endParaRPr lang="zh-TW" altLang="en-US" dirty="0">
                <a:ln>
                  <a:solidFill>
                    <a:sysClr val="windowText" lastClr="000000"/>
                  </a:solidFill>
                </a:ln>
              </a:endParaRPr>
            </a:p>
          </p:txBody>
        </p:sp>
        <p:sp>
          <p:nvSpPr>
            <p:cNvPr id="6" name="矩形 5"/>
            <p:cNvSpPr/>
            <p:nvPr/>
          </p:nvSpPr>
          <p:spPr>
            <a:xfrm>
              <a:off x="1539122" y="3285212"/>
              <a:ext cx="1141876" cy="539569"/>
            </a:xfrm>
            <a:prstGeom prst="rect">
              <a:avLst/>
            </a:prstGeom>
            <a:solidFill>
              <a:schemeClr val="accent1">
                <a:lumMod val="75000"/>
              </a:schemeClr>
            </a:solidFill>
            <a:ln>
              <a:solidFill>
                <a:schemeClr val="accent1">
                  <a:lumMod val="75000"/>
                </a:schemeClr>
              </a:solidFill>
            </a:ln>
          </p:spPr>
          <p:txBody>
            <a:bodyPr wrap="square">
              <a:spAutoFit/>
            </a:bodyPr>
            <a:lstStyle/>
            <a:p>
              <a:pPr algn="ctr"/>
              <a:r>
                <a:rPr lang="en-US" altLang="zh-TW" dirty="0" smtClean="0"/>
                <a:t>Secondary production</a:t>
              </a:r>
              <a:endParaRPr lang="zh-TW" altLang="en-US" dirty="0">
                <a:ln>
                  <a:solidFill>
                    <a:sysClr val="windowText" lastClr="000000"/>
                  </a:solidFill>
                </a:ln>
              </a:endParaRPr>
            </a:p>
          </p:txBody>
        </p:sp>
        <p:sp>
          <p:nvSpPr>
            <p:cNvPr id="7" name="矩形 6"/>
            <p:cNvSpPr/>
            <p:nvPr/>
          </p:nvSpPr>
          <p:spPr>
            <a:xfrm>
              <a:off x="1539122" y="4317417"/>
              <a:ext cx="1170400" cy="539569"/>
            </a:xfrm>
            <a:prstGeom prst="rect">
              <a:avLst/>
            </a:prstGeom>
            <a:solidFill>
              <a:schemeClr val="accent1">
                <a:lumMod val="50000"/>
              </a:schemeClr>
            </a:solidFill>
            <a:ln>
              <a:solidFill>
                <a:schemeClr val="accent1">
                  <a:lumMod val="50000"/>
                </a:schemeClr>
              </a:solidFill>
            </a:ln>
          </p:spPr>
          <p:txBody>
            <a:bodyPr wrap="square">
              <a:spAutoFit/>
            </a:bodyPr>
            <a:lstStyle/>
            <a:p>
              <a:pPr algn="ctr"/>
              <a:r>
                <a:rPr lang="en-US" altLang="zh-TW" dirty="0"/>
                <a:t> </a:t>
              </a:r>
              <a:r>
                <a:rPr lang="en-US" altLang="zh-TW" dirty="0" smtClean="0"/>
                <a:t>Respiration rate</a:t>
              </a:r>
              <a:endParaRPr lang="zh-TW" altLang="en-US" dirty="0">
                <a:ln>
                  <a:solidFill>
                    <a:sysClr val="windowText" lastClr="000000"/>
                  </a:solidFill>
                </a:ln>
              </a:endParaRPr>
            </a:p>
          </p:txBody>
        </p:sp>
      </p:grpSp>
      <p:sp>
        <p:nvSpPr>
          <p:cNvPr id="9" name="矩形 8"/>
          <p:cNvSpPr/>
          <p:nvPr/>
        </p:nvSpPr>
        <p:spPr>
          <a:xfrm>
            <a:off x="275199" y="699542"/>
            <a:ext cx="3289555" cy="523220"/>
          </a:xfrm>
          <a:prstGeom prst="rect">
            <a:avLst/>
          </a:prstGeom>
        </p:spPr>
        <p:txBody>
          <a:bodyPr wrap="none">
            <a:spAutoFit/>
          </a:bodyPr>
          <a:lstStyle/>
          <a:p>
            <a:r>
              <a:rPr lang="en-US" altLang="zh-TW" sz="2800" dirty="0"/>
              <a:t>Literature constraints</a:t>
            </a:r>
            <a:endParaRPr lang="zh-TW" altLang="en-US" sz="2800" dirty="0"/>
          </a:p>
        </p:txBody>
      </p:sp>
      <p:sp>
        <p:nvSpPr>
          <p:cNvPr id="11" name="矩形 10"/>
          <p:cNvSpPr/>
          <p:nvPr/>
        </p:nvSpPr>
        <p:spPr>
          <a:xfrm>
            <a:off x="411012" y="1222762"/>
            <a:ext cx="11277780" cy="830997"/>
          </a:xfrm>
          <a:prstGeom prst="rect">
            <a:avLst/>
          </a:prstGeom>
        </p:spPr>
        <p:txBody>
          <a:bodyPr wrap="square">
            <a:spAutoFit/>
          </a:bodyPr>
          <a:lstStyle/>
          <a:p>
            <a:pPr marL="285750" indent="-285750">
              <a:buFont typeface="Arial" panose="020B0604020202020204" pitchFamily="34" charset="0"/>
              <a:buChar char="•"/>
            </a:pPr>
            <a:r>
              <a:rPr lang="en-US" altLang="zh-TW" sz="2400" dirty="0"/>
              <a:t> Carbon flows between faunal compartments are constrained by various minimum and maximum process rates and conversion efficiencies. </a:t>
            </a:r>
          </a:p>
        </p:txBody>
      </p:sp>
      <mc:AlternateContent xmlns:mc="http://schemas.openxmlformats.org/markup-compatibility/2006" xmlns:a14="http://schemas.microsoft.com/office/drawing/2010/main">
        <mc:Choice Requires="a14">
          <p:sp>
            <p:nvSpPr>
              <p:cNvPr id="12" name="矩形 11"/>
              <p:cNvSpPr/>
              <p:nvPr/>
            </p:nvSpPr>
            <p:spPr>
              <a:xfrm>
                <a:off x="1885808" y="2368294"/>
                <a:ext cx="3149601" cy="55194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TW" sz="1400" b="0" i="1" smtClean="0">
                              <a:solidFill>
                                <a:schemeClr val="tx1"/>
                              </a:solidFill>
                              <a:latin typeface="Cambria Math" panose="02040503050406030204" pitchFamily="18" charset="0"/>
                            </a:rPr>
                          </m:ctrlPr>
                        </m:fPr>
                        <m:num>
                          <m:nary>
                            <m:naryPr>
                              <m:chr m:val="∑"/>
                              <m:subHide m:val="on"/>
                              <m:supHide m:val="on"/>
                              <m:ctrlPr>
                                <a:rPr lang="en-US" altLang="zh-TW" sz="1400" i="1" smtClean="0">
                                  <a:solidFill>
                                    <a:schemeClr val="tx1"/>
                                  </a:solidFill>
                                  <a:latin typeface="Cambria Math" panose="02040503050406030204" pitchFamily="18" charset="0"/>
                                </a:rPr>
                              </m:ctrlPr>
                            </m:naryPr>
                            <m:sub/>
                            <m:sup/>
                            <m:e>
                              <m:r>
                                <a:rPr lang="en-US" altLang="zh-TW" sz="1400" b="0" i="1" smtClean="0">
                                  <a:solidFill>
                                    <a:schemeClr val="tx1"/>
                                  </a:solidFill>
                                  <a:latin typeface="Cambria Math" panose="02040503050406030204" pitchFamily="18" charset="0"/>
                                </a:rPr>
                                <m:t>𝑐𝑜𝑛𝑠𝑢𝑚𝑝𝑡𝑖𝑜𝑛</m:t>
                              </m:r>
                            </m:e>
                          </m:nary>
                          <m:r>
                            <a:rPr lang="en-US" altLang="zh-TW" sz="1400" b="0" i="1" smtClean="0">
                              <a:solidFill>
                                <a:schemeClr val="tx1"/>
                              </a:solidFill>
                              <a:latin typeface="Cambria Math" panose="02040503050406030204" pitchFamily="18" charset="0"/>
                            </a:rPr>
                            <m:t>−</m:t>
                          </m:r>
                          <m:nary>
                            <m:naryPr>
                              <m:chr m:val="∑"/>
                              <m:subHide m:val="on"/>
                              <m:supHide m:val="on"/>
                              <m:ctrlPr>
                                <a:rPr lang="en-US" altLang="zh-TW" sz="1400" i="1" smtClean="0">
                                  <a:solidFill>
                                    <a:schemeClr val="tx1"/>
                                  </a:solidFill>
                                  <a:latin typeface="Cambria Math" panose="02040503050406030204" pitchFamily="18" charset="0"/>
                                </a:rPr>
                              </m:ctrlPr>
                            </m:naryPr>
                            <m:sub/>
                            <m:sup/>
                            <m:e>
                              <m:r>
                                <a:rPr lang="en-US" altLang="zh-TW" sz="1400" b="0" i="1" smtClean="0">
                                  <a:solidFill>
                                    <a:schemeClr val="tx1"/>
                                  </a:solidFill>
                                  <a:latin typeface="Cambria Math" panose="02040503050406030204" pitchFamily="18" charset="0"/>
                                </a:rPr>
                                <m:t>𝑓𝑒𝑐𝑒𝑠</m:t>
                              </m:r>
                            </m:e>
                          </m:nary>
                        </m:num>
                        <m:den>
                          <m:nary>
                            <m:naryPr>
                              <m:chr m:val="∑"/>
                              <m:subHide m:val="on"/>
                              <m:supHide m:val="on"/>
                              <m:ctrlPr>
                                <a:rPr lang="en-US" altLang="zh-TW" sz="1400" i="1" smtClean="0">
                                  <a:solidFill>
                                    <a:schemeClr val="tx1"/>
                                  </a:solidFill>
                                  <a:latin typeface="Cambria Math" panose="02040503050406030204" pitchFamily="18" charset="0"/>
                                </a:rPr>
                              </m:ctrlPr>
                            </m:naryPr>
                            <m:sub/>
                            <m:sup/>
                            <m:e>
                              <m:r>
                                <a:rPr lang="en-US" altLang="zh-TW" sz="1400" b="0" i="1" smtClean="0">
                                  <a:solidFill>
                                    <a:schemeClr val="tx1"/>
                                  </a:solidFill>
                                  <a:latin typeface="Cambria Math" panose="02040503050406030204" pitchFamily="18" charset="0"/>
                                </a:rPr>
                                <m:t>𝑐𝑜𝑛𝑠𝑢𝑚𝑝𝑡𝑖𝑜𝑛</m:t>
                              </m:r>
                            </m:e>
                          </m:nary>
                        </m:den>
                      </m:f>
                    </m:oMath>
                  </m:oMathPara>
                </a14:m>
                <a:endParaRPr lang="zh-TW" altLang="en-US" sz="1400" dirty="0">
                  <a:solidFill>
                    <a:schemeClr val="tx1"/>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1885808" y="2368294"/>
                <a:ext cx="3149601" cy="551946"/>
              </a:xfrm>
              <a:prstGeom prst="rect">
                <a:avLst/>
              </a:prstGeom>
              <a:blipFill>
                <a:blip r:embed="rId3"/>
                <a:stretch>
                  <a:fillRect t="-57143" b="-8791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2152459" y="3406681"/>
                <a:ext cx="3180375" cy="49244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TW" sz="1200" b="0" i="1" smtClean="0">
                              <a:solidFill>
                                <a:schemeClr val="tx1"/>
                              </a:solidFill>
                              <a:latin typeface="Cambria Math" panose="02040503050406030204" pitchFamily="18" charset="0"/>
                            </a:rPr>
                          </m:ctrlPr>
                        </m:fPr>
                        <m:num>
                          <m:nary>
                            <m:naryPr>
                              <m:chr m:val="∑"/>
                              <m:subHide m:val="on"/>
                              <m:supHide m:val="on"/>
                              <m:ctrlPr>
                                <a:rPr lang="en-US" altLang="zh-TW" sz="1200" i="1">
                                  <a:solidFill>
                                    <a:schemeClr val="tx1"/>
                                  </a:solidFill>
                                  <a:latin typeface="Cambria Math" panose="02040503050406030204" pitchFamily="18" charset="0"/>
                                </a:rPr>
                              </m:ctrlPr>
                            </m:naryPr>
                            <m:sub/>
                            <m:sup/>
                            <m:e>
                              <m:r>
                                <a:rPr lang="en-US" altLang="zh-TW" sz="1200" i="1">
                                  <a:solidFill>
                                    <a:schemeClr val="tx1"/>
                                  </a:solidFill>
                                  <a:latin typeface="Cambria Math" panose="02040503050406030204" pitchFamily="18" charset="0"/>
                                </a:rPr>
                                <m:t>𝑐𝑜𝑛𝑠𝑢𝑚𝑝𝑡𝑖𝑜𝑛</m:t>
                              </m:r>
                            </m:e>
                          </m:nary>
                          <m:r>
                            <a:rPr lang="en-US" altLang="zh-TW" sz="1200" i="1">
                              <a:solidFill>
                                <a:schemeClr val="tx1"/>
                              </a:solidFill>
                              <a:latin typeface="Cambria Math" panose="02040503050406030204" pitchFamily="18" charset="0"/>
                            </a:rPr>
                            <m:t>−</m:t>
                          </m:r>
                          <m:nary>
                            <m:naryPr>
                              <m:chr m:val="∑"/>
                              <m:subHide m:val="on"/>
                              <m:supHide m:val="on"/>
                              <m:ctrlPr>
                                <a:rPr lang="en-US" altLang="zh-TW" sz="1200" i="1">
                                  <a:solidFill>
                                    <a:schemeClr val="tx1"/>
                                  </a:solidFill>
                                  <a:latin typeface="Cambria Math" panose="02040503050406030204" pitchFamily="18" charset="0"/>
                                </a:rPr>
                              </m:ctrlPr>
                            </m:naryPr>
                            <m:sub/>
                            <m:sup/>
                            <m:e>
                              <m:r>
                                <a:rPr lang="en-US" altLang="zh-TW" sz="1200" i="1">
                                  <a:solidFill>
                                    <a:schemeClr val="tx1"/>
                                  </a:solidFill>
                                  <a:latin typeface="Cambria Math" panose="02040503050406030204" pitchFamily="18" charset="0"/>
                                </a:rPr>
                                <m:t>𝑓𝑒𝑐𝑒𝑠</m:t>
                              </m:r>
                              <m:r>
                                <a:rPr lang="en-US" altLang="zh-TW" sz="1200" i="1">
                                  <a:solidFill>
                                    <a:schemeClr val="tx1"/>
                                  </a:solidFill>
                                  <a:latin typeface="Cambria Math" panose="02040503050406030204" pitchFamily="18" charset="0"/>
                                </a:rPr>
                                <m:t>−</m:t>
                              </m:r>
                              <m:nary>
                                <m:naryPr>
                                  <m:chr m:val="∑"/>
                                  <m:subHide m:val="on"/>
                                  <m:supHide m:val="on"/>
                                  <m:ctrlPr>
                                    <a:rPr lang="en-US" altLang="zh-TW" sz="1200" i="1">
                                      <a:solidFill>
                                        <a:schemeClr val="tx1"/>
                                      </a:solidFill>
                                      <a:latin typeface="Cambria Math" panose="02040503050406030204" pitchFamily="18" charset="0"/>
                                    </a:rPr>
                                  </m:ctrlPr>
                                </m:naryPr>
                                <m:sub/>
                                <m:sup/>
                                <m:e>
                                  <m:r>
                                    <a:rPr lang="en-US" altLang="zh-TW" sz="1200" i="1">
                                      <a:solidFill>
                                        <a:schemeClr val="tx1"/>
                                      </a:solidFill>
                                      <a:latin typeface="Cambria Math" panose="02040503050406030204" pitchFamily="18" charset="0"/>
                                    </a:rPr>
                                    <m:t>𝑟𝑒𝑠𝑝𝑖𝑟𝑎𝑡𝑖𝑜𝑛</m:t>
                                  </m:r>
                                </m:e>
                              </m:nary>
                            </m:e>
                          </m:nary>
                        </m:num>
                        <m:den>
                          <m:nary>
                            <m:naryPr>
                              <m:chr m:val="∑"/>
                              <m:subHide m:val="on"/>
                              <m:supHide m:val="on"/>
                              <m:ctrlPr>
                                <a:rPr lang="en-US" altLang="zh-TW" sz="1200" i="1" smtClean="0">
                                  <a:solidFill>
                                    <a:schemeClr val="tx1"/>
                                  </a:solidFill>
                                  <a:latin typeface="Cambria Math" panose="02040503050406030204" pitchFamily="18" charset="0"/>
                                </a:rPr>
                              </m:ctrlPr>
                            </m:naryPr>
                            <m:sub/>
                            <m:sup/>
                            <m:e>
                              <m:r>
                                <a:rPr lang="en-US" altLang="zh-TW" sz="1200" b="0" i="1" smtClean="0">
                                  <a:solidFill>
                                    <a:schemeClr val="tx1"/>
                                  </a:solidFill>
                                  <a:latin typeface="Cambria Math" panose="02040503050406030204" pitchFamily="18" charset="0"/>
                                </a:rPr>
                                <m:t>𝑐𝑜𝑛𝑠𝑢𝑚𝑝𝑡𝑖𝑜𝑛</m:t>
                              </m:r>
                            </m:e>
                          </m:nary>
                          <m:r>
                            <a:rPr lang="en-US" altLang="zh-TW" sz="1200" b="0" i="1" smtClean="0">
                              <a:solidFill>
                                <a:schemeClr val="tx1"/>
                              </a:solidFill>
                              <a:latin typeface="Cambria Math" panose="02040503050406030204" pitchFamily="18" charset="0"/>
                            </a:rPr>
                            <m:t>−</m:t>
                          </m:r>
                          <m:nary>
                            <m:naryPr>
                              <m:chr m:val="∑"/>
                              <m:subHide m:val="on"/>
                              <m:supHide m:val="on"/>
                              <m:ctrlPr>
                                <a:rPr lang="en-US" altLang="zh-TW" sz="1200" i="1" smtClean="0">
                                  <a:solidFill>
                                    <a:schemeClr val="tx1"/>
                                  </a:solidFill>
                                  <a:latin typeface="Cambria Math" panose="02040503050406030204" pitchFamily="18" charset="0"/>
                                </a:rPr>
                              </m:ctrlPr>
                            </m:naryPr>
                            <m:sub/>
                            <m:sup/>
                            <m:e>
                              <m:r>
                                <a:rPr lang="en-US" altLang="zh-TW" sz="1200" i="1">
                                  <a:solidFill>
                                    <a:schemeClr val="tx1"/>
                                  </a:solidFill>
                                  <a:latin typeface="Cambria Math" panose="02040503050406030204" pitchFamily="18" charset="0"/>
                                </a:rPr>
                                <m:t>𝑓𝑒𝑐𝑒𝑠</m:t>
                              </m:r>
                            </m:e>
                          </m:nary>
                        </m:den>
                      </m:f>
                    </m:oMath>
                  </m:oMathPara>
                </a14:m>
                <a:endParaRPr lang="zh-TW" altLang="en-US" sz="1200" dirty="0">
                  <a:solidFill>
                    <a:schemeClr val="tx1"/>
                  </a:solidFill>
                </a:endParaRPr>
              </a:p>
            </p:txBody>
          </p:sp>
        </mc:Choice>
        <mc:Fallback xmlns="">
          <p:sp>
            <p:nvSpPr>
              <p:cNvPr id="14" name="矩形 13"/>
              <p:cNvSpPr>
                <a:spLocks noRot="1" noChangeAspect="1" noMove="1" noResize="1" noEditPoints="1" noAdjustHandles="1" noChangeArrowheads="1" noChangeShapeType="1" noTextEdit="1"/>
              </p:cNvSpPr>
              <p:nvPr/>
            </p:nvSpPr>
            <p:spPr>
              <a:xfrm>
                <a:off x="2152459" y="3406681"/>
                <a:ext cx="3180375" cy="492443"/>
              </a:xfrm>
              <a:prstGeom prst="rect">
                <a:avLst/>
              </a:prstGeom>
              <a:blipFill>
                <a:blip r:embed="rId4"/>
                <a:stretch>
                  <a:fillRect l="-3065" t="-56790" b="-87654"/>
                </a:stretch>
              </a:blipFill>
            </p:spPr>
            <p:txBody>
              <a:bodyPr/>
              <a:lstStyle/>
              <a:p>
                <a:r>
                  <a:rPr lang="zh-TW" altLang="en-US">
                    <a:noFill/>
                  </a:rPr>
                  <a:t> </a:t>
                </a:r>
              </a:p>
            </p:txBody>
          </p:sp>
        </mc:Fallback>
      </mc:AlternateContent>
      <p:graphicFrame>
        <p:nvGraphicFramePr>
          <p:cNvPr id="17" name="表格 16"/>
          <p:cNvGraphicFramePr>
            <a:graphicFrameLocks noGrp="1"/>
          </p:cNvGraphicFramePr>
          <p:nvPr>
            <p:extLst>
              <p:ext uri="{D42A27DB-BD31-4B8C-83A1-F6EECF244321}">
                <p14:modId xmlns:p14="http://schemas.microsoft.com/office/powerpoint/2010/main" val="928539050"/>
              </p:ext>
            </p:extLst>
          </p:nvPr>
        </p:nvGraphicFramePr>
        <p:xfrm>
          <a:off x="5339277" y="2015483"/>
          <a:ext cx="6791758" cy="2560320"/>
        </p:xfrm>
        <a:graphic>
          <a:graphicData uri="http://schemas.openxmlformats.org/drawingml/2006/table">
            <a:tbl>
              <a:tblPr firstRow="1" bandRow="1">
                <a:tableStyleId>{5C22544A-7EE6-4342-B048-85BDC9FD1C3A}</a:tableStyleId>
              </a:tblPr>
              <a:tblGrid>
                <a:gridCol w="1144119">
                  <a:extLst>
                    <a:ext uri="{9D8B030D-6E8A-4147-A177-3AD203B41FA5}">
                      <a16:colId xmlns:a16="http://schemas.microsoft.com/office/drawing/2014/main" val="450524800"/>
                    </a:ext>
                  </a:extLst>
                </a:gridCol>
                <a:gridCol w="1038838">
                  <a:extLst>
                    <a:ext uri="{9D8B030D-6E8A-4147-A177-3AD203B41FA5}">
                      <a16:colId xmlns:a16="http://schemas.microsoft.com/office/drawing/2014/main" val="944105237"/>
                    </a:ext>
                  </a:extLst>
                </a:gridCol>
                <a:gridCol w="1095555">
                  <a:extLst>
                    <a:ext uri="{9D8B030D-6E8A-4147-A177-3AD203B41FA5}">
                      <a16:colId xmlns:a16="http://schemas.microsoft.com/office/drawing/2014/main" val="2692099317"/>
                    </a:ext>
                  </a:extLst>
                </a:gridCol>
                <a:gridCol w="3513246">
                  <a:extLst>
                    <a:ext uri="{9D8B030D-6E8A-4147-A177-3AD203B41FA5}">
                      <a16:colId xmlns:a16="http://schemas.microsoft.com/office/drawing/2014/main" val="3566180328"/>
                    </a:ext>
                  </a:extLst>
                </a:gridCol>
              </a:tblGrid>
              <a:tr h="299017">
                <a:tc>
                  <a:txBody>
                    <a:bodyPr/>
                    <a:lstStyle/>
                    <a:p>
                      <a:pPr algn="ctr"/>
                      <a:r>
                        <a:rPr lang="en-US" altLang="zh-TW" sz="1400" dirty="0" smtClean="0">
                          <a:latin typeface="+mn-lt"/>
                        </a:rPr>
                        <a:t>Value</a:t>
                      </a:r>
                      <a:endParaRPr lang="zh-TW" altLang="en-US" sz="1400" dirty="0">
                        <a:latin typeface="+mn-lt"/>
                      </a:endParaRPr>
                    </a:p>
                  </a:txBody>
                  <a:tcPr>
                    <a:solidFill>
                      <a:schemeClr val="tx1"/>
                    </a:solidFill>
                  </a:tcPr>
                </a:tc>
                <a:tc>
                  <a:txBody>
                    <a:bodyPr/>
                    <a:lstStyle/>
                    <a:p>
                      <a:pPr algn="ctr"/>
                      <a:r>
                        <a:rPr lang="en-US" altLang="zh-TW" sz="1400" dirty="0" smtClean="0">
                          <a:latin typeface="+mn-lt"/>
                        </a:rPr>
                        <a:t>Min</a:t>
                      </a:r>
                      <a:endParaRPr lang="zh-TW" altLang="en-US" sz="1400" dirty="0">
                        <a:latin typeface="+mn-lt"/>
                      </a:endParaRPr>
                    </a:p>
                  </a:txBody>
                  <a:tcPr>
                    <a:solidFill>
                      <a:schemeClr val="tx1"/>
                    </a:solidFill>
                  </a:tcPr>
                </a:tc>
                <a:tc>
                  <a:txBody>
                    <a:bodyPr/>
                    <a:lstStyle/>
                    <a:p>
                      <a:pPr algn="ctr"/>
                      <a:r>
                        <a:rPr lang="en-US" altLang="zh-TW" sz="1400" dirty="0" smtClean="0">
                          <a:latin typeface="+mn-lt"/>
                        </a:rPr>
                        <a:t>Max</a:t>
                      </a:r>
                      <a:endParaRPr lang="zh-TW" altLang="en-US" sz="1400" dirty="0">
                        <a:latin typeface="+mn-lt"/>
                      </a:endParaRPr>
                    </a:p>
                  </a:txBody>
                  <a:tcPr>
                    <a:solidFill>
                      <a:schemeClr val="tx1"/>
                    </a:solidFill>
                  </a:tcPr>
                </a:tc>
                <a:tc>
                  <a:txBody>
                    <a:bodyPr/>
                    <a:lstStyle/>
                    <a:p>
                      <a:pPr algn="ctr"/>
                      <a:r>
                        <a:rPr lang="en-US" altLang="zh-TW" sz="1400" dirty="0" smtClean="0">
                          <a:latin typeface="+mn-lt"/>
                        </a:rPr>
                        <a:t>Reference</a:t>
                      </a:r>
                      <a:endParaRPr lang="zh-TW" altLang="en-US" sz="1400" dirty="0">
                        <a:latin typeface="+mn-lt"/>
                      </a:endParaRPr>
                    </a:p>
                  </a:txBody>
                  <a:tcPr>
                    <a:solidFill>
                      <a:schemeClr val="tx1"/>
                    </a:solidFill>
                  </a:tcPr>
                </a:tc>
                <a:extLst>
                  <a:ext uri="{0D108BD9-81ED-4DB2-BD59-A6C34878D82A}">
                    <a16:rowId xmlns:a16="http://schemas.microsoft.com/office/drawing/2014/main" val="3581890376"/>
                  </a:ext>
                </a:extLst>
              </a:tr>
              <a:tr h="299017">
                <a:tc>
                  <a:txBody>
                    <a:bodyPr/>
                    <a:lstStyle/>
                    <a:p>
                      <a:pPr algn="ctr"/>
                      <a:r>
                        <a:rPr lang="en-US" altLang="zh-TW" sz="1400" dirty="0" err="1" smtClean="0">
                          <a:latin typeface="+mn-lt"/>
                        </a:rPr>
                        <a:t>Macrofauna</a:t>
                      </a:r>
                      <a:endParaRPr lang="zh-TW" altLang="en-US" sz="1400" dirty="0">
                        <a:latin typeface="+mn-lt"/>
                      </a:endParaRPr>
                    </a:p>
                  </a:txBody>
                  <a:tcPr anchor="ctr">
                    <a:solidFill>
                      <a:schemeClr val="accent1">
                        <a:lumMod val="20000"/>
                        <a:lumOff val="80000"/>
                      </a:schemeClr>
                    </a:solidFill>
                  </a:tcPr>
                </a:tc>
                <a:tc>
                  <a:txBody>
                    <a:bodyPr/>
                    <a:lstStyle/>
                    <a:p>
                      <a:pPr algn="ctr"/>
                      <a:r>
                        <a:rPr lang="en-US" altLang="zh-TW" sz="1400" dirty="0" smtClean="0">
                          <a:latin typeface="+mn-lt"/>
                        </a:rPr>
                        <a:t>0.62</a:t>
                      </a:r>
                      <a:endParaRPr lang="zh-TW" altLang="en-US" sz="1400" dirty="0">
                        <a:latin typeface="+mn-lt"/>
                      </a:endParaRPr>
                    </a:p>
                  </a:txBody>
                  <a:tcPr>
                    <a:solidFill>
                      <a:schemeClr val="accent1">
                        <a:lumMod val="20000"/>
                        <a:lumOff val="80000"/>
                      </a:schemeClr>
                    </a:solidFill>
                  </a:tcPr>
                </a:tc>
                <a:tc>
                  <a:txBody>
                    <a:bodyPr/>
                    <a:lstStyle/>
                    <a:p>
                      <a:pPr algn="ctr"/>
                      <a:r>
                        <a:rPr lang="en-US" altLang="zh-TW" sz="1400" dirty="0" smtClean="0">
                          <a:latin typeface="+mn-lt"/>
                        </a:rPr>
                        <a:t>0.87</a:t>
                      </a:r>
                      <a:endParaRPr lang="zh-TW" altLang="en-US" sz="1400" dirty="0">
                        <a:latin typeface="+mn-lt"/>
                      </a:endParaRPr>
                    </a:p>
                  </a:txBody>
                  <a:tcPr>
                    <a:solidFill>
                      <a:schemeClr val="accent1">
                        <a:lumMod val="20000"/>
                        <a:lumOff val="80000"/>
                      </a:schemeClr>
                    </a:solidFill>
                  </a:tcPr>
                </a:tc>
                <a:tc rowSpan="2">
                  <a:txBody>
                    <a:bodyPr/>
                    <a:lstStyle/>
                    <a:p>
                      <a:pPr algn="ctr"/>
                      <a:r>
                        <a:rPr lang="en-US" altLang="zh-TW" sz="1400" dirty="0" err="1" smtClean="0">
                          <a:solidFill>
                            <a:schemeClr val="tx1"/>
                          </a:solidFill>
                          <a:latin typeface="+mn-lt"/>
                        </a:rPr>
                        <a:t>Stratmann</a:t>
                      </a:r>
                      <a:r>
                        <a:rPr lang="en-US" altLang="zh-TW" sz="1400" dirty="0" smtClean="0">
                          <a:solidFill>
                            <a:schemeClr val="tx1"/>
                          </a:solidFill>
                          <a:latin typeface="+mn-lt"/>
                        </a:rPr>
                        <a:t> et al., 2018</a:t>
                      </a:r>
                      <a:endParaRPr lang="zh-TW" altLang="en-US" sz="1400" dirty="0">
                        <a:solidFill>
                          <a:schemeClr val="tx1"/>
                        </a:solidFill>
                        <a:latin typeface="+mn-lt"/>
                      </a:endParaRPr>
                    </a:p>
                  </a:txBody>
                  <a:tcPr anchor="ctr">
                    <a:solidFill>
                      <a:schemeClr val="accent1">
                        <a:lumMod val="20000"/>
                        <a:lumOff val="80000"/>
                      </a:schemeClr>
                    </a:solidFill>
                  </a:tcPr>
                </a:tc>
                <a:extLst>
                  <a:ext uri="{0D108BD9-81ED-4DB2-BD59-A6C34878D82A}">
                    <a16:rowId xmlns:a16="http://schemas.microsoft.com/office/drawing/2014/main" val="752383157"/>
                  </a:ext>
                </a:extLst>
              </a:tr>
              <a:tr h="23921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latin typeface="+mn-lt"/>
                        </a:rPr>
                        <a:t>Megafauna</a:t>
                      </a:r>
                      <a:endParaRPr lang="zh-TW" altLang="en-US" sz="1400" dirty="0" smtClean="0">
                        <a:latin typeface="+mn-lt"/>
                      </a:endParaRPr>
                    </a:p>
                  </a:txBody>
                  <a:tcPr anchor="ctr">
                    <a:solidFill>
                      <a:schemeClr val="accent1">
                        <a:lumMod val="20000"/>
                        <a:lumOff val="80000"/>
                      </a:schemeClr>
                    </a:solidFill>
                  </a:tcPr>
                </a:tc>
                <a:tc>
                  <a:txBody>
                    <a:bodyPr/>
                    <a:lstStyle/>
                    <a:p>
                      <a:pPr algn="ctr"/>
                      <a:r>
                        <a:rPr lang="en-US" altLang="zh-TW" sz="1400" dirty="0" smtClean="0">
                          <a:latin typeface="+mn-lt"/>
                        </a:rPr>
                        <a:t>0.48</a:t>
                      </a:r>
                      <a:endParaRPr lang="zh-TW" altLang="en-US" sz="1400" dirty="0">
                        <a:latin typeface="+mn-lt"/>
                      </a:endParaRPr>
                    </a:p>
                  </a:txBody>
                  <a:tcPr>
                    <a:solidFill>
                      <a:schemeClr val="accent1">
                        <a:lumMod val="20000"/>
                        <a:lumOff val="80000"/>
                      </a:schemeClr>
                    </a:solidFill>
                  </a:tcPr>
                </a:tc>
                <a:tc>
                  <a:txBody>
                    <a:bodyPr/>
                    <a:lstStyle/>
                    <a:p>
                      <a:pPr algn="ctr"/>
                      <a:r>
                        <a:rPr lang="en-US" altLang="zh-TW" sz="1400" dirty="0" smtClean="0">
                          <a:latin typeface="+mn-lt"/>
                        </a:rPr>
                        <a:t>0.80</a:t>
                      </a:r>
                      <a:endParaRPr lang="zh-TW" altLang="en-US" sz="1400" dirty="0">
                        <a:latin typeface="+mn-lt"/>
                      </a:endParaRPr>
                    </a:p>
                  </a:txBody>
                  <a:tcPr>
                    <a:solidFill>
                      <a:schemeClr val="accent1">
                        <a:lumMod val="20000"/>
                        <a:lumOff val="80000"/>
                      </a:schemeClr>
                    </a:solidFill>
                  </a:tcPr>
                </a:tc>
                <a:tc vMerge="1">
                  <a:txBody>
                    <a:bodyPr/>
                    <a:lstStyle/>
                    <a:p>
                      <a:endParaRPr lang="zh-TW" altLang="en-US" dirty="0"/>
                    </a:p>
                  </a:txBody>
                  <a:tcPr/>
                </a:tc>
                <a:extLst>
                  <a:ext uri="{0D108BD9-81ED-4DB2-BD59-A6C34878D82A}">
                    <a16:rowId xmlns:a16="http://schemas.microsoft.com/office/drawing/2014/main" val="334895579"/>
                  </a:ext>
                </a:extLst>
              </a:tr>
              <a:tr h="299017">
                <a:tc>
                  <a:txBody>
                    <a:bodyPr/>
                    <a:lstStyle/>
                    <a:p>
                      <a:pPr algn="ctr"/>
                      <a:r>
                        <a:rPr lang="en-US" altLang="zh-TW" sz="1400" dirty="0" smtClean="0">
                          <a:latin typeface="+mn-lt"/>
                        </a:rPr>
                        <a:t>Fish</a:t>
                      </a:r>
                      <a:endParaRPr lang="zh-TW" altLang="en-US" sz="1400" dirty="0">
                        <a:latin typeface="+mn-lt"/>
                      </a:endParaRPr>
                    </a:p>
                  </a:txBody>
                  <a:tcPr anchor="ctr">
                    <a:solidFill>
                      <a:schemeClr val="accent1">
                        <a:lumMod val="20000"/>
                        <a:lumOff val="80000"/>
                      </a:schemeClr>
                    </a:solidFill>
                  </a:tcPr>
                </a:tc>
                <a:tc>
                  <a:txBody>
                    <a:bodyPr/>
                    <a:lstStyle/>
                    <a:p>
                      <a:pPr algn="ctr"/>
                      <a:r>
                        <a:rPr lang="en-US" altLang="zh-TW" sz="1400" dirty="0" smtClean="0">
                          <a:latin typeface="+mn-lt"/>
                        </a:rPr>
                        <a:t>0.84</a:t>
                      </a:r>
                      <a:endParaRPr lang="zh-TW" altLang="en-US" sz="1400" dirty="0">
                        <a:latin typeface="+mn-lt"/>
                      </a:endParaRPr>
                    </a:p>
                  </a:txBody>
                  <a:tcPr>
                    <a:solidFill>
                      <a:schemeClr val="accent1">
                        <a:lumMod val="20000"/>
                        <a:lumOff val="80000"/>
                      </a:schemeClr>
                    </a:solidFill>
                  </a:tcPr>
                </a:tc>
                <a:tc>
                  <a:txBody>
                    <a:bodyPr/>
                    <a:lstStyle/>
                    <a:p>
                      <a:pPr algn="ctr"/>
                      <a:r>
                        <a:rPr lang="en-US" altLang="zh-TW" sz="1400" dirty="0" smtClean="0">
                          <a:latin typeface="+mn-lt"/>
                        </a:rPr>
                        <a:t>0.87</a:t>
                      </a:r>
                      <a:endParaRPr lang="zh-TW" altLang="en-US" sz="1400" dirty="0">
                        <a:latin typeface="+mn-lt"/>
                      </a:endParaRPr>
                    </a:p>
                  </a:txBody>
                  <a:tcPr>
                    <a:solidFill>
                      <a:schemeClr val="accent1">
                        <a:lumMod val="20000"/>
                        <a:lumOff val="80000"/>
                      </a:schemeClr>
                    </a:solidFill>
                  </a:tcPr>
                </a:tc>
                <a:tc>
                  <a:txBody>
                    <a:bodyPr/>
                    <a:lstStyle/>
                    <a:p>
                      <a:pPr algn="ctr"/>
                      <a:r>
                        <a:rPr lang="en-US" altLang="zh-TW" sz="1400" dirty="0" err="1" smtClean="0">
                          <a:solidFill>
                            <a:schemeClr val="tx1"/>
                          </a:solidFill>
                          <a:latin typeface="+mn-lt"/>
                        </a:rPr>
                        <a:t>Drazen</a:t>
                      </a:r>
                      <a:r>
                        <a:rPr lang="en-US" altLang="zh-TW" sz="1400" dirty="0" smtClean="0">
                          <a:solidFill>
                            <a:schemeClr val="tx1"/>
                          </a:solidFill>
                          <a:latin typeface="+mn-lt"/>
                        </a:rPr>
                        <a:t> et al., 2007</a:t>
                      </a:r>
                      <a:endParaRPr lang="zh-TW" altLang="en-US" sz="1400" dirty="0">
                        <a:solidFill>
                          <a:schemeClr val="tx1"/>
                        </a:solidFill>
                        <a:latin typeface="+mn-lt"/>
                      </a:endParaRPr>
                    </a:p>
                  </a:txBody>
                  <a:tcPr>
                    <a:solidFill>
                      <a:schemeClr val="accent1">
                        <a:lumMod val="20000"/>
                        <a:lumOff val="80000"/>
                      </a:schemeClr>
                    </a:solidFill>
                  </a:tcPr>
                </a:tc>
                <a:extLst>
                  <a:ext uri="{0D108BD9-81ED-4DB2-BD59-A6C34878D82A}">
                    <a16:rowId xmlns:a16="http://schemas.microsoft.com/office/drawing/2014/main" val="3626059049"/>
                  </a:ext>
                </a:extLst>
              </a:tr>
              <a:tr h="489981">
                <a:tc>
                  <a:txBody>
                    <a:bodyPr/>
                    <a:lstStyle/>
                    <a:p>
                      <a:pPr algn="ctr"/>
                      <a:r>
                        <a:rPr lang="en-US" altLang="zh-TW" sz="1400" dirty="0" err="1" smtClean="0">
                          <a:latin typeface="+mn-lt"/>
                        </a:rPr>
                        <a:t>Macrofauna</a:t>
                      </a:r>
                      <a:endParaRPr lang="zh-TW" altLang="en-US" sz="1400" dirty="0">
                        <a:latin typeface="+mn-lt"/>
                      </a:endParaRPr>
                    </a:p>
                  </a:txBody>
                  <a:tcPr anchor="ctr">
                    <a:solidFill>
                      <a:schemeClr val="accent1">
                        <a:lumMod val="60000"/>
                        <a:lumOff val="40000"/>
                      </a:schemeClr>
                    </a:solidFill>
                  </a:tcPr>
                </a:tc>
                <a:tc>
                  <a:txBody>
                    <a:bodyPr/>
                    <a:lstStyle/>
                    <a:p>
                      <a:pPr algn="ctr"/>
                      <a:r>
                        <a:rPr lang="en-US" altLang="zh-TW" sz="1400" dirty="0" smtClean="0">
                          <a:latin typeface="+mn-lt"/>
                        </a:rPr>
                        <a:t>0.60</a:t>
                      </a:r>
                      <a:endParaRPr lang="zh-TW" altLang="en-US" sz="1400" dirty="0">
                        <a:latin typeface="+mn-lt"/>
                      </a:endParaRPr>
                    </a:p>
                  </a:txBody>
                  <a:tcPr>
                    <a:solidFill>
                      <a:schemeClr val="accent1">
                        <a:lumMod val="60000"/>
                        <a:lumOff val="40000"/>
                      </a:schemeClr>
                    </a:solidFill>
                  </a:tcPr>
                </a:tc>
                <a:tc>
                  <a:txBody>
                    <a:bodyPr/>
                    <a:lstStyle/>
                    <a:p>
                      <a:pPr algn="ctr"/>
                      <a:r>
                        <a:rPr lang="en-US" altLang="zh-TW" sz="1400" dirty="0" smtClean="0">
                          <a:latin typeface="+mn-lt"/>
                        </a:rPr>
                        <a:t>0.72</a:t>
                      </a:r>
                      <a:endParaRPr lang="zh-TW" altLang="en-US" sz="1400" dirty="0">
                        <a:latin typeface="+mn-lt"/>
                      </a:endParaRPr>
                    </a:p>
                  </a:txBody>
                  <a:tcPr>
                    <a:solidFill>
                      <a:schemeClr val="accent1">
                        <a:lumMod val="60000"/>
                        <a:lumOff val="40000"/>
                      </a:schemeClr>
                    </a:solidFill>
                  </a:tcPr>
                </a:tc>
                <a:tc>
                  <a:txBody>
                    <a:bodyPr/>
                    <a:lstStyle/>
                    <a:p>
                      <a:pPr algn="ctr"/>
                      <a:r>
                        <a:rPr lang="en-US" altLang="zh-TW" sz="1400" dirty="0" smtClean="0">
                          <a:solidFill>
                            <a:schemeClr val="tx1"/>
                          </a:solidFill>
                          <a:latin typeface="+mn-lt"/>
                        </a:rPr>
                        <a:t>Clausen and </a:t>
                      </a:r>
                      <a:r>
                        <a:rPr lang="en-US" altLang="zh-TW" sz="1400" dirty="0" err="1" smtClean="0">
                          <a:solidFill>
                            <a:schemeClr val="tx1"/>
                          </a:solidFill>
                          <a:latin typeface="+mn-lt"/>
                        </a:rPr>
                        <a:t>Riisgård</a:t>
                      </a:r>
                      <a:r>
                        <a:rPr lang="en-US" altLang="zh-TW" sz="1400" dirty="0" smtClean="0">
                          <a:solidFill>
                            <a:schemeClr val="tx1"/>
                          </a:solidFill>
                          <a:latin typeface="+mn-lt"/>
                        </a:rPr>
                        <a:t>, 1996; Navarro et al., 1994; Nielsen et al., 1995</a:t>
                      </a:r>
                      <a:endParaRPr lang="zh-TW" altLang="en-US" sz="1400" dirty="0">
                        <a:solidFill>
                          <a:schemeClr val="tx1"/>
                        </a:solidFill>
                        <a:latin typeface="+mn-lt"/>
                      </a:endParaRPr>
                    </a:p>
                  </a:txBody>
                  <a:tcPr>
                    <a:solidFill>
                      <a:schemeClr val="accent1">
                        <a:lumMod val="60000"/>
                        <a:lumOff val="40000"/>
                      </a:schemeClr>
                    </a:solidFill>
                  </a:tcPr>
                </a:tc>
                <a:extLst>
                  <a:ext uri="{0D108BD9-81ED-4DB2-BD59-A6C34878D82A}">
                    <a16:rowId xmlns:a16="http://schemas.microsoft.com/office/drawing/2014/main" val="1594658481"/>
                  </a:ext>
                </a:extLst>
              </a:tr>
              <a:tr h="48940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latin typeface="+mn-lt"/>
                        </a:rPr>
                        <a:t>Megafauna</a:t>
                      </a:r>
                      <a:endParaRPr lang="zh-TW" altLang="en-US" sz="1400" dirty="0" smtClean="0">
                        <a:latin typeface="+mn-lt"/>
                      </a:endParaRPr>
                    </a:p>
                  </a:txBody>
                  <a:tcPr anchor="ctr">
                    <a:solidFill>
                      <a:schemeClr val="accent1">
                        <a:lumMod val="60000"/>
                        <a:lumOff val="40000"/>
                      </a:schemeClr>
                    </a:solidFill>
                  </a:tcPr>
                </a:tc>
                <a:tc>
                  <a:txBody>
                    <a:bodyPr/>
                    <a:lstStyle/>
                    <a:p>
                      <a:pPr algn="ctr"/>
                      <a:r>
                        <a:rPr lang="en-US" altLang="zh-TW" sz="1400" dirty="0" smtClean="0">
                          <a:latin typeface="+mn-lt"/>
                        </a:rPr>
                        <a:t>0.48</a:t>
                      </a:r>
                      <a:endParaRPr lang="zh-TW" altLang="en-US" sz="1400" dirty="0">
                        <a:latin typeface="+mn-lt"/>
                      </a:endParaRPr>
                    </a:p>
                  </a:txBody>
                  <a:tcPr>
                    <a:solidFill>
                      <a:schemeClr val="accent1">
                        <a:lumMod val="60000"/>
                        <a:lumOff val="40000"/>
                      </a:schemeClr>
                    </a:solidFill>
                  </a:tcPr>
                </a:tc>
                <a:tc>
                  <a:txBody>
                    <a:bodyPr/>
                    <a:lstStyle/>
                    <a:p>
                      <a:pPr algn="ctr"/>
                      <a:r>
                        <a:rPr lang="en-US" altLang="zh-TW" sz="1400" dirty="0" smtClean="0">
                          <a:latin typeface="+mn-lt"/>
                        </a:rPr>
                        <a:t>0.60</a:t>
                      </a:r>
                      <a:endParaRPr lang="zh-TW" altLang="en-US" sz="1400" dirty="0">
                        <a:latin typeface="+mn-lt"/>
                      </a:endParaRPr>
                    </a:p>
                  </a:txBody>
                  <a:tcPr>
                    <a:solidFill>
                      <a:schemeClr val="accent1">
                        <a:lumMod val="60000"/>
                        <a:lumOff val="40000"/>
                      </a:schemeClr>
                    </a:solidFill>
                  </a:tcPr>
                </a:tc>
                <a:tc>
                  <a:txBody>
                    <a:bodyPr/>
                    <a:lstStyle/>
                    <a:p>
                      <a:pPr algn="ctr"/>
                      <a:r>
                        <a:rPr lang="en-US" altLang="zh-TW" sz="1400" dirty="0" smtClean="0">
                          <a:solidFill>
                            <a:schemeClr val="tx1"/>
                          </a:solidFill>
                          <a:latin typeface="+mn-lt"/>
                        </a:rPr>
                        <a:t>Koopmans et al., 2010; </a:t>
                      </a:r>
                      <a:r>
                        <a:rPr lang="en-US" altLang="zh-TW" sz="1400" dirty="0" err="1" smtClean="0">
                          <a:solidFill>
                            <a:schemeClr val="tx1"/>
                          </a:solidFill>
                          <a:latin typeface="+mn-lt"/>
                        </a:rPr>
                        <a:t>Mondal</a:t>
                      </a:r>
                      <a:r>
                        <a:rPr lang="en-US" altLang="zh-TW" sz="1400" dirty="0" smtClean="0">
                          <a:solidFill>
                            <a:schemeClr val="tx1"/>
                          </a:solidFill>
                          <a:latin typeface="+mn-lt"/>
                        </a:rPr>
                        <a:t>, 2006;</a:t>
                      </a:r>
                      <a:r>
                        <a:rPr lang="en-US" altLang="zh-TW" sz="1400" baseline="0" dirty="0" smtClean="0">
                          <a:solidFill>
                            <a:schemeClr val="tx1"/>
                          </a:solidFill>
                          <a:latin typeface="+mn-lt"/>
                        </a:rPr>
                        <a:t> </a:t>
                      </a:r>
                    </a:p>
                    <a:p>
                      <a:pPr algn="ctr"/>
                      <a:r>
                        <a:rPr lang="en-US" altLang="zh-TW" sz="1400" dirty="0" smtClean="0">
                          <a:solidFill>
                            <a:schemeClr val="tx1"/>
                          </a:solidFill>
                          <a:latin typeface="+mn-lt"/>
                        </a:rPr>
                        <a:t>Nielsen et al., 1995</a:t>
                      </a:r>
                      <a:endParaRPr lang="zh-TW" altLang="en-US" sz="1400" dirty="0">
                        <a:solidFill>
                          <a:schemeClr val="tx1"/>
                        </a:solidFill>
                        <a:latin typeface="+mn-lt"/>
                      </a:endParaRPr>
                    </a:p>
                  </a:txBody>
                  <a:tcPr>
                    <a:solidFill>
                      <a:schemeClr val="accent1">
                        <a:lumMod val="60000"/>
                        <a:lumOff val="40000"/>
                      </a:schemeClr>
                    </a:solidFill>
                  </a:tcPr>
                </a:tc>
                <a:extLst>
                  <a:ext uri="{0D108BD9-81ED-4DB2-BD59-A6C34878D82A}">
                    <a16:rowId xmlns:a16="http://schemas.microsoft.com/office/drawing/2014/main" val="4146501977"/>
                  </a:ext>
                </a:extLst>
              </a:tr>
              <a:tr h="299017">
                <a:tc>
                  <a:txBody>
                    <a:bodyPr/>
                    <a:lstStyle/>
                    <a:p>
                      <a:pPr algn="ctr"/>
                      <a:r>
                        <a:rPr lang="en-US" altLang="zh-TW" sz="1400" dirty="0" smtClean="0">
                          <a:latin typeface="+mn-lt"/>
                        </a:rPr>
                        <a:t>Fish</a:t>
                      </a:r>
                      <a:endParaRPr lang="zh-TW" altLang="en-US" sz="1400" dirty="0">
                        <a:latin typeface="+mn-lt"/>
                      </a:endParaRPr>
                    </a:p>
                  </a:txBody>
                  <a:tcPr anchor="ctr">
                    <a:solidFill>
                      <a:schemeClr val="accent1">
                        <a:lumMod val="60000"/>
                        <a:lumOff val="40000"/>
                      </a:schemeClr>
                    </a:solidFill>
                  </a:tcPr>
                </a:tc>
                <a:tc>
                  <a:txBody>
                    <a:bodyPr/>
                    <a:lstStyle/>
                    <a:p>
                      <a:pPr algn="ctr"/>
                      <a:r>
                        <a:rPr lang="en-US" altLang="zh-TW" sz="1400" dirty="0" smtClean="0">
                          <a:latin typeface="+mn-lt"/>
                        </a:rPr>
                        <a:t>0.37</a:t>
                      </a:r>
                      <a:endParaRPr lang="zh-TW" altLang="en-US" sz="1400" dirty="0">
                        <a:latin typeface="+mn-lt"/>
                      </a:endParaRPr>
                    </a:p>
                  </a:txBody>
                  <a:tcPr>
                    <a:solidFill>
                      <a:schemeClr val="accent1">
                        <a:lumMod val="60000"/>
                        <a:lumOff val="40000"/>
                      </a:schemeClr>
                    </a:solidFill>
                  </a:tcPr>
                </a:tc>
                <a:tc>
                  <a:txBody>
                    <a:bodyPr/>
                    <a:lstStyle/>
                    <a:p>
                      <a:pPr algn="ctr"/>
                      <a:r>
                        <a:rPr lang="en-US" altLang="zh-TW" sz="1400" dirty="0" smtClean="0">
                          <a:latin typeface="+mn-lt"/>
                        </a:rPr>
                        <a:t>0.71</a:t>
                      </a:r>
                      <a:endParaRPr lang="zh-TW" altLang="en-US" sz="1400" dirty="0">
                        <a:latin typeface="+mn-lt"/>
                      </a:endParaRPr>
                    </a:p>
                  </a:txBody>
                  <a:tcPr>
                    <a:solidFill>
                      <a:schemeClr val="accent1">
                        <a:lumMod val="60000"/>
                        <a:lumOff val="40000"/>
                      </a:schemeClr>
                    </a:solidFill>
                  </a:tcPr>
                </a:tc>
                <a:tc>
                  <a:txBody>
                    <a:bodyPr/>
                    <a:lstStyle/>
                    <a:p>
                      <a:pPr algn="ctr"/>
                      <a:r>
                        <a:rPr lang="en-US" altLang="zh-TW" sz="1400" dirty="0" smtClean="0">
                          <a:solidFill>
                            <a:schemeClr val="tx1"/>
                          </a:solidFill>
                          <a:latin typeface="+mn-lt"/>
                        </a:rPr>
                        <a:t>Childress et al., 1980</a:t>
                      </a:r>
                      <a:endParaRPr lang="zh-TW" altLang="en-US" sz="1400" dirty="0">
                        <a:solidFill>
                          <a:schemeClr val="tx1"/>
                        </a:solidFill>
                        <a:latin typeface="+mn-lt"/>
                      </a:endParaRPr>
                    </a:p>
                  </a:txBody>
                  <a:tcPr>
                    <a:solidFill>
                      <a:schemeClr val="accent1">
                        <a:lumMod val="60000"/>
                        <a:lumOff val="40000"/>
                      </a:schemeClr>
                    </a:solidFill>
                  </a:tcPr>
                </a:tc>
                <a:extLst>
                  <a:ext uri="{0D108BD9-81ED-4DB2-BD59-A6C34878D82A}">
                    <a16:rowId xmlns:a16="http://schemas.microsoft.com/office/drawing/2014/main" val="4077189891"/>
                  </a:ext>
                </a:extLst>
              </a:tr>
            </a:tbl>
          </a:graphicData>
        </a:graphic>
      </p:graphicFrame>
      <mc:AlternateContent xmlns:mc="http://schemas.openxmlformats.org/markup-compatibility/2006" xmlns:a14="http://schemas.microsoft.com/office/drawing/2010/main">
        <mc:Choice Requires="a14">
          <p:sp>
            <p:nvSpPr>
              <p:cNvPr id="19" name="矩形 18"/>
              <p:cNvSpPr/>
              <p:nvPr/>
            </p:nvSpPr>
            <p:spPr>
              <a:xfrm>
                <a:off x="2204209" y="4616167"/>
                <a:ext cx="2495725" cy="5517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TW" sz="1600" b="0" i="1" smtClean="0">
                              <a:solidFill>
                                <a:schemeClr val="tx1"/>
                              </a:solidFill>
                              <a:latin typeface="Cambria Math" panose="02040503050406030204" pitchFamily="18" charset="0"/>
                            </a:rPr>
                          </m:ctrlPr>
                        </m:fPr>
                        <m:num>
                          <m:r>
                            <a:rPr lang="en-US" altLang="zh-TW" sz="1600" b="0" i="1" smtClean="0">
                              <a:solidFill>
                                <a:schemeClr val="tx1"/>
                              </a:solidFill>
                              <a:latin typeface="Cambria Math" panose="02040503050406030204" pitchFamily="18" charset="0"/>
                            </a:rPr>
                            <m:t>𝑃</m:t>
                          </m:r>
                        </m:num>
                        <m:den>
                          <m:r>
                            <a:rPr lang="en-US" altLang="zh-TW" sz="1600" b="0" i="1" smtClean="0">
                              <a:solidFill>
                                <a:schemeClr val="tx1"/>
                              </a:solidFill>
                              <a:latin typeface="Cambria Math" panose="02040503050406030204" pitchFamily="18" charset="0"/>
                            </a:rPr>
                            <m:t>𝐵</m:t>
                          </m:r>
                        </m:den>
                      </m:f>
                      <m:r>
                        <a:rPr lang="en-US" altLang="zh-TW" sz="1600" b="0" i="1" smtClean="0">
                          <a:solidFill>
                            <a:schemeClr val="tx1"/>
                          </a:solidFill>
                          <a:latin typeface="Cambria Math" panose="02040503050406030204" pitchFamily="18" charset="0"/>
                        </a:rPr>
                        <m:t> </m:t>
                      </m:r>
                      <m:r>
                        <a:rPr lang="en-US" altLang="zh-TW" sz="1600" b="0" i="1" smtClean="0">
                          <a:solidFill>
                            <a:schemeClr val="tx1"/>
                          </a:solidFill>
                          <a:latin typeface="Cambria Math" panose="02040503050406030204" pitchFamily="18" charset="0"/>
                        </a:rPr>
                        <m:t>𝑟𝑎𝑡𝑖𝑜</m:t>
                      </m:r>
                      <m:r>
                        <a:rPr lang="en-US" altLang="zh-TW" sz="1600" i="1">
                          <a:solidFill>
                            <a:schemeClr val="tx1"/>
                          </a:solidFill>
                          <a:latin typeface="Cambria Math" panose="02040503050406030204" pitchFamily="18" charset="0"/>
                        </a:rPr>
                        <m:t> × </m:t>
                      </m:r>
                      <m:r>
                        <a:rPr lang="en-US" altLang="zh-TW" sz="1600" i="1">
                          <a:solidFill>
                            <a:schemeClr val="tx1"/>
                          </a:solidFill>
                          <a:latin typeface="Cambria Math" panose="02040503050406030204" pitchFamily="18" charset="0"/>
                        </a:rPr>
                        <m:t>𝑐𝑎𝑟𝑏𝑜𝑛</m:t>
                      </m:r>
                      <m:r>
                        <a:rPr lang="en-US" altLang="zh-TW" sz="1600" i="1">
                          <a:solidFill>
                            <a:schemeClr val="tx1"/>
                          </a:solidFill>
                          <a:latin typeface="Cambria Math" panose="02040503050406030204" pitchFamily="18" charset="0"/>
                        </a:rPr>
                        <m:t> </m:t>
                      </m:r>
                      <m:r>
                        <a:rPr lang="en-US" altLang="zh-TW" sz="1600" i="1">
                          <a:solidFill>
                            <a:schemeClr val="tx1"/>
                          </a:solidFill>
                          <a:latin typeface="Cambria Math" panose="02040503050406030204" pitchFamily="18" charset="0"/>
                        </a:rPr>
                        <m:t>𝑠𝑡𝑜𝑐𝑘</m:t>
                      </m:r>
                    </m:oMath>
                  </m:oMathPara>
                </a14:m>
                <a:endParaRPr lang="zh-TW" altLang="en-US" sz="1600" dirty="0">
                  <a:solidFill>
                    <a:schemeClr val="tx1"/>
                  </a:solidFill>
                </a:endParaRPr>
              </a:p>
            </p:txBody>
          </p:sp>
        </mc:Choice>
        <mc:Fallback xmlns="">
          <p:sp>
            <p:nvSpPr>
              <p:cNvPr id="19" name="矩形 18"/>
              <p:cNvSpPr>
                <a:spLocks noRot="1" noChangeAspect="1" noMove="1" noResize="1" noEditPoints="1" noAdjustHandles="1" noChangeArrowheads="1" noChangeShapeType="1" noTextEdit="1"/>
              </p:cNvSpPr>
              <p:nvPr/>
            </p:nvSpPr>
            <p:spPr>
              <a:xfrm>
                <a:off x="2204209" y="4616167"/>
                <a:ext cx="2495725" cy="551754"/>
              </a:xfrm>
              <a:prstGeom prst="rect">
                <a:avLst/>
              </a:prstGeom>
              <a:blipFill>
                <a:blip r:embed="rId5"/>
                <a:stretch>
                  <a:fillRect/>
                </a:stretch>
              </a:blipFill>
            </p:spPr>
            <p:txBody>
              <a:bodyPr/>
              <a:lstStyle/>
              <a:p>
                <a:r>
                  <a:rPr lang="zh-TW" altLang="en-US">
                    <a:noFill/>
                  </a:rPr>
                  <a:t> </a:t>
                </a:r>
              </a:p>
            </p:txBody>
          </p:sp>
        </mc:Fallback>
      </mc:AlternateContent>
      <p:grpSp>
        <p:nvGrpSpPr>
          <p:cNvPr id="21" name="群組 20"/>
          <p:cNvGrpSpPr/>
          <p:nvPr/>
        </p:nvGrpSpPr>
        <p:grpSpPr>
          <a:xfrm>
            <a:off x="2026523" y="5884964"/>
            <a:ext cx="3199762" cy="616941"/>
            <a:chOff x="2204208" y="6053654"/>
            <a:chExt cx="3199762" cy="616941"/>
          </a:xfrm>
        </p:grpSpPr>
        <mc:AlternateContent xmlns:mc="http://schemas.openxmlformats.org/markup-compatibility/2006" xmlns:a14="http://schemas.microsoft.com/office/drawing/2010/main">
          <mc:Choice Requires="a14">
            <p:sp>
              <p:nvSpPr>
                <p:cNvPr id="16" name="矩形 15"/>
                <p:cNvSpPr/>
                <p:nvPr/>
              </p:nvSpPr>
              <p:spPr>
                <a:xfrm>
                  <a:off x="2204208" y="6053654"/>
                  <a:ext cx="3199762"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600" i="1" smtClean="0">
                            <a:solidFill>
                              <a:schemeClr val="tx1"/>
                            </a:solidFill>
                            <a:latin typeface="Cambria Math" panose="02040503050406030204" pitchFamily="18" charset="0"/>
                          </a:rPr>
                          <m:t>𝑏𝑠𝐹𝑅</m:t>
                        </m:r>
                        <m:r>
                          <a:rPr lang="en-US" altLang="zh-TW" sz="1600" b="0" i="1" smtClean="0">
                            <a:solidFill>
                              <a:schemeClr val="tx1"/>
                            </a:solidFill>
                            <a:latin typeface="Cambria Math" panose="02040503050406030204" pitchFamily="18" charset="0"/>
                          </a:rPr>
                          <m:t> </m:t>
                        </m:r>
                        <m:r>
                          <a:rPr lang="en-US" altLang="zh-TW" sz="1600" b="0" i="1" smtClean="0">
                            <a:solidFill>
                              <a:schemeClr val="tx1"/>
                            </a:solidFill>
                            <a:latin typeface="Cambria Math" panose="02040503050406030204" pitchFamily="18" charset="0"/>
                          </a:rPr>
                          <m:t>𝑟𝑎𝑡𝑖𝑜</m:t>
                        </m:r>
                        <m:r>
                          <a:rPr lang="en-US" altLang="zh-TW" sz="1600" i="1">
                            <a:solidFill>
                              <a:schemeClr val="tx1"/>
                            </a:solidFill>
                            <a:latin typeface="Cambria Math" panose="02040503050406030204" pitchFamily="18" charset="0"/>
                          </a:rPr>
                          <m:t> × </m:t>
                        </m:r>
                        <m:r>
                          <a:rPr lang="en-US" altLang="zh-TW" sz="1600" i="1">
                            <a:solidFill>
                              <a:schemeClr val="tx1"/>
                            </a:solidFill>
                            <a:latin typeface="Cambria Math" panose="02040503050406030204" pitchFamily="18" charset="0"/>
                          </a:rPr>
                          <m:t>𝑐𝑎𝑟𝑏𝑜𝑛</m:t>
                        </m:r>
                        <m:r>
                          <a:rPr lang="en-US" altLang="zh-TW" sz="1600" i="1">
                            <a:solidFill>
                              <a:schemeClr val="tx1"/>
                            </a:solidFill>
                            <a:latin typeface="Cambria Math" panose="02040503050406030204" pitchFamily="18" charset="0"/>
                          </a:rPr>
                          <m:t> </m:t>
                        </m:r>
                        <m:r>
                          <a:rPr lang="en-US" altLang="zh-TW" sz="1600" i="1">
                            <a:solidFill>
                              <a:schemeClr val="tx1"/>
                            </a:solidFill>
                            <a:latin typeface="Cambria Math" panose="02040503050406030204" pitchFamily="18" charset="0"/>
                          </a:rPr>
                          <m:t>𝑠𝑡𝑜𝑐𝑘</m:t>
                        </m:r>
                      </m:oMath>
                    </m:oMathPara>
                  </a14:m>
                  <a:endParaRPr lang="zh-TW" altLang="en-US" sz="1600" dirty="0">
                    <a:solidFill>
                      <a:schemeClr val="tx1"/>
                    </a:solidFill>
                  </a:endParaRPr>
                </a:p>
              </p:txBody>
            </p:sp>
          </mc:Choice>
          <mc:Fallback xmlns="">
            <p:sp>
              <p:nvSpPr>
                <p:cNvPr id="16" name="矩形 15"/>
                <p:cNvSpPr>
                  <a:spLocks noRot="1" noChangeAspect="1" noMove="1" noResize="1" noEditPoints="1" noAdjustHandles="1" noChangeArrowheads="1" noChangeShapeType="1" noTextEdit="1"/>
                </p:cNvSpPr>
                <p:nvPr/>
              </p:nvSpPr>
              <p:spPr>
                <a:xfrm>
                  <a:off x="2204208" y="6053654"/>
                  <a:ext cx="3199762" cy="338554"/>
                </a:xfrm>
                <a:prstGeom prst="rect">
                  <a:avLst/>
                </a:prstGeom>
                <a:blipFill>
                  <a:blip r:embed="rId6"/>
                  <a:stretch>
                    <a:fillRect/>
                  </a:stretch>
                </a:blipFill>
              </p:spPr>
              <p:txBody>
                <a:bodyPr/>
                <a:lstStyle/>
                <a:p>
                  <a:r>
                    <a:rPr lang="zh-TW" altLang="en-US">
                      <a:noFill/>
                    </a:rPr>
                    <a:t> </a:t>
                  </a:r>
                </a:p>
              </p:txBody>
            </p:sp>
          </mc:Fallback>
        </mc:AlternateContent>
        <p:sp>
          <p:nvSpPr>
            <p:cNvPr id="20" name="矩形 19"/>
            <p:cNvSpPr/>
            <p:nvPr/>
          </p:nvSpPr>
          <p:spPr>
            <a:xfrm>
              <a:off x="2360380" y="6362818"/>
              <a:ext cx="3043590" cy="307777"/>
            </a:xfrm>
            <a:prstGeom prst="rect">
              <a:avLst/>
            </a:prstGeom>
          </p:spPr>
          <p:txBody>
            <a:bodyPr wrap="none">
              <a:spAutoFit/>
            </a:bodyPr>
            <a:lstStyle/>
            <a:p>
              <a:r>
                <a:rPr lang="en-US" altLang="zh-TW" sz="1400" dirty="0" smtClean="0"/>
                <a:t>biomass-specific faunal respiration rate</a:t>
              </a:r>
              <a:endParaRPr lang="zh-TW" altLang="en-US" sz="1400" dirty="0"/>
            </a:p>
          </p:txBody>
        </p:sp>
      </p:grpSp>
    </p:spTree>
    <p:extLst>
      <p:ext uri="{BB962C8B-B14F-4D97-AF65-F5344CB8AC3E}">
        <p14:creationId xmlns:p14="http://schemas.microsoft.com/office/powerpoint/2010/main" val="11735881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群組 13"/>
          <p:cNvGrpSpPr/>
          <p:nvPr/>
        </p:nvGrpSpPr>
        <p:grpSpPr>
          <a:xfrm>
            <a:off x="5094047" y="1156772"/>
            <a:ext cx="7876130" cy="4747261"/>
            <a:chOff x="2131749" y="122377"/>
            <a:chExt cx="10728260" cy="6486735"/>
          </a:xfrm>
        </p:grpSpPr>
        <p:grpSp>
          <p:nvGrpSpPr>
            <p:cNvPr id="10" name="群組 9"/>
            <p:cNvGrpSpPr/>
            <p:nvPr/>
          </p:nvGrpSpPr>
          <p:grpSpPr>
            <a:xfrm>
              <a:off x="2131749" y="669114"/>
              <a:ext cx="10728260" cy="5838322"/>
              <a:chOff x="2131749" y="669114"/>
              <a:chExt cx="10728260" cy="5838322"/>
            </a:xfrm>
          </p:grpSpPr>
          <p:sp>
            <p:nvSpPr>
              <p:cNvPr id="4" name="圓角矩形 3"/>
              <p:cNvSpPr/>
              <p:nvPr/>
            </p:nvSpPr>
            <p:spPr>
              <a:xfrm>
                <a:off x="5482488" y="4291904"/>
                <a:ext cx="1526072" cy="79250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t>macro</a:t>
                </a:r>
                <a:endParaRPr lang="zh-TW" altLang="en-US" sz="2000" dirty="0"/>
              </a:p>
            </p:txBody>
          </p:sp>
          <p:sp>
            <p:nvSpPr>
              <p:cNvPr id="5" name="圓角矩形 4"/>
              <p:cNvSpPr/>
              <p:nvPr/>
            </p:nvSpPr>
            <p:spPr>
              <a:xfrm>
                <a:off x="5392199" y="2730930"/>
                <a:ext cx="1526072" cy="79250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err="1" smtClean="0"/>
                  <a:t>meio</a:t>
                </a:r>
                <a:endParaRPr lang="zh-TW" altLang="en-US" sz="2000" dirty="0"/>
              </a:p>
            </p:txBody>
          </p:sp>
          <p:sp>
            <p:nvSpPr>
              <p:cNvPr id="6" name="圓角矩形 5"/>
              <p:cNvSpPr/>
              <p:nvPr/>
            </p:nvSpPr>
            <p:spPr>
              <a:xfrm>
                <a:off x="2877058" y="4210926"/>
                <a:ext cx="1526072" cy="79250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t>bac</a:t>
                </a:r>
                <a:endParaRPr lang="zh-TW" altLang="en-US" sz="2000" dirty="0"/>
              </a:p>
            </p:txBody>
          </p:sp>
          <p:sp>
            <p:nvSpPr>
              <p:cNvPr id="7" name="圓角矩形 6"/>
              <p:cNvSpPr/>
              <p:nvPr/>
            </p:nvSpPr>
            <p:spPr>
              <a:xfrm>
                <a:off x="7551009" y="776366"/>
                <a:ext cx="1526072" cy="79250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t>mega</a:t>
                </a:r>
                <a:endParaRPr lang="zh-TW" altLang="en-US" sz="2000" dirty="0"/>
              </a:p>
            </p:txBody>
          </p:sp>
          <p:sp>
            <p:nvSpPr>
              <p:cNvPr id="8" name="圓角矩形 7"/>
              <p:cNvSpPr/>
              <p:nvPr/>
            </p:nvSpPr>
            <p:spPr>
              <a:xfrm>
                <a:off x="2877057" y="2756984"/>
                <a:ext cx="1526072" cy="79250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err="1" smtClean="0"/>
                  <a:t>sed</a:t>
                </a:r>
                <a:endParaRPr lang="zh-TW" altLang="en-US" sz="2000" dirty="0"/>
              </a:p>
            </p:txBody>
          </p:sp>
          <p:sp>
            <p:nvSpPr>
              <p:cNvPr id="9" name="圓角矩形 8"/>
              <p:cNvSpPr/>
              <p:nvPr/>
            </p:nvSpPr>
            <p:spPr>
              <a:xfrm>
                <a:off x="6245524" y="5714927"/>
                <a:ext cx="1526072" cy="79250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t>fish</a:t>
                </a:r>
                <a:endParaRPr lang="zh-TW" altLang="en-US" sz="2000" dirty="0"/>
              </a:p>
            </p:txBody>
          </p:sp>
          <p:cxnSp>
            <p:nvCxnSpPr>
              <p:cNvPr id="11" name="直線單箭頭接點 10"/>
              <p:cNvCxnSpPr/>
              <p:nvPr/>
            </p:nvCxnSpPr>
            <p:spPr>
              <a:xfrm flipV="1">
                <a:off x="3996410" y="3476713"/>
                <a:ext cx="0" cy="72806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flipH="1">
                <a:off x="3417978" y="3514854"/>
                <a:ext cx="1" cy="68992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flipH="1" flipV="1">
                <a:off x="4403131" y="2908609"/>
                <a:ext cx="917360" cy="1214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a:stCxn id="8" idx="3"/>
                <a:endCxn id="5" idx="1"/>
              </p:cNvCxnSpPr>
              <p:nvPr/>
            </p:nvCxnSpPr>
            <p:spPr>
              <a:xfrm flipV="1">
                <a:off x="4403129" y="3127185"/>
                <a:ext cx="989070" cy="2605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p:nvPr/>
            </p:nvCxnSpPr>
            <p:spPr>
              <a:xfrm flipH="1" flipV="1">
                <a:off x="4337494" y="3469036"/>
                <a:ext cx="1141132" cy="10148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a:off x="4415035" y="3230295"/>
                <a:ext cx="1240307" cy="107706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flipH="1">
                <a:off x="6196760" y="3523439"/>
                <a:ext cx="1" cy="7925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a:off x="4403808" y="4746305"/>
                <a:ext cx="1090450" cy="180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p:nvPr/>
            </p:nvCxnSpPr>
            <p:spPr>
              <a:xfrm flipV="1">
                <a:off x="4374052" y="3367316"/>
                <a:ext cx="1036070" cy="92361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a:endCxn id="39" idx="2"/>
              </p:cNvCxnSpPr>
              <p:nvPr/>
            </p:nvCxnSpPr>
            <p:spPr>
              <a:xfrm flipH="1" flipV="1">
                <a:off x="2894786" y="1461623"/>
                <a:ext cx="431773" cy="1214385"/>
              </a:xfrm>
              <a:prstGeom prst="straightConnector1">
                <a:avLst/>
              </a:prstGeom>
              <a:ln w="571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圓角矩形 38"/>
              <p:cNvSpPr/>
              <p:nvPr/>
            </p:nvSpPr>
            <p:spPr>
              <a:xfrm>
                <a:off x="2131749" y="669114"/>
                <a:ext cx="1526072" cy="79250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t>EXP_S</a:t>
                </a:r>
              </a:p>
            </p:txBody>
          </p:sp>
          <p:sp>
            <p:nvSpPr>
              <p:cNvPr id="44" name="圓角矩形 43"/>
              <p:cNvSpPr/>
              <p:nvPr/>
            </p:nvSpPr>
            <p:spPr>
              <a:xfrm>
                <a:off x="3761665" y="1133104"/>
                <a:ext cx="1526072" cy="79250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t>POC_W</a:t>
                </a:r>
                <a:endParaRPr lang="zh-TW" altLang="en-US" sz="2000" dirty="0"/>
              </a:p>
            </p:txBody>
          </p:sp>
          <p:cxnSp>
            <p:nvCxnSpPr>
              <p:cNvPr id="45" name="直線單箭頭接點 44"/>
              <p:cNvCxnSpPr>
                <a:stCxn id="44" idx="2"/>
                <a:endCxn id="8" idx="0"/>
              </p:cNvCxnSpPr>
              <p:nvPr/>
            </p:nvCxnSpPr>
            <p:spPr>
              <a:xfrm flipH="1">
                <a:off x="3640094" y="1925613"/>
                <a:ext cx="884608" cy="831371"/>
              </a:xfrm>
              <a:prstGeom prst="straightConnector1">
                <a:avLst/>
              </a:prstGeom>
              <a:ln w="571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圓角矩形 48"/>
              <p:cNvSpPr/>
              <p:nvPr/>
            </p:nvSpPr>
            <p:spPr>
              <a:xfrm>
                <a:off x="9041966" y="3794521"/>
                <a:ext cx="1526072" cy="79250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t>DIC_W</a:t>
                </a:r>
                <a:endParaRPr lang="zh-TW" altLang="en-US" sz="2000" dirty="0"/>
              </a:p>
            </p:txBody>
          </p:sp>
          <p:cxnSp>
            <p:nvCxnSpPr>
              <p:cNvPr id="50" name="直線單箭頭接點 49"/>
              <p:cNvCxnSpPr>
                <a:stCxn id="5" idx="3"/>
                <a:endCxn id="49" idx="1"/>
              </p:cNvCxnSpPr>
              <p:nvPr/>
            </p:nvCxnSpPr>
            <p:spPr>
              <a:xfrm>
                <a:off x="6918271" y="3127185"/>
                <a:ext cx="2123695" cy="1063591"/>
              </a:xfrm>
              <a:prstGeom prst="straightConnector1">
                <a:avLst/>
              </a:prstGeom>
              <a:ln w="571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p:nvPr/>
            </p:nvCxnSpPr>
            <p:spPr>
              <a:xfrm>
                <a:off x="12860009" y="4995761"/>
                <a:ext cx="0" cy="719166"/>
              </a:xfrm>
              <a:prstGeom prst="straightConnector1">
                <a:avLst/>
              </a:prstGeom>
              <a:ln w="571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圓角矩形 61"/>
              <p:cNvSpPr/>
              <p:nvPr/>
            </p:nvSpPr>
            <p:spPr>
              <a:xfrm>
                <a:off x="10570901" y="4461858"/>
                <a:ext cx="1526073" cy="79250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err="1" smtClean="0"/>
                  <a:t>Exp_B</a:t>
                </a:r>
                <a:endParaRPr lang="zh-TW" altLang="en-US" sz="2000" dirty="0"/>
              </a:p>
            </p:txBody>
          </p:sp>
          <p:cxnSp>
            <p:nvCxnSpPr>
              <p:cNvPr id="95" name="直線單箭頭接點 94"/>
              <p:cNvCxnSpPr>
                <a:stCxn id="9" idx="3"/>
                <a:endCxn id="62" idx="2"/>
              </p:cNvCxnSpPr>
              <p:nvPr/>
            </p:nvCxnSpPr>
            <p:spPr>
              <a:xfrm flipV="1">
                <a:off x="7771596" y="5254366"/>
                <a:ext cx="3562341" cy="856816"/>
              </a:xfrm>
              <a:prstGeom prst="straightConnector1">
                <a:avLst/>
              </a:prstGeom>
              <a:ln w="571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p:cNvCxnSpPr>
                <a:stCxn id="9" idx="3"/>
              </p:cNvCxnSpPr>
              <p:nvPr/>
            </p:nvCxnSpPr>
            <p:spPr>
              <a:xfrm flipV="1">
                <a:off x="7771596" y="4574034"/>
                <a:ext cx="1375303" cy="1537148"/>
              </a:xfrm>
              <a:prstGeom prst="straightConnector1">
                <a:avLst/>
              </a:prstGeom>
              <a:ln w="571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p:nvPr/>
            </p:nvCxnSpPr>
            <p:spPr>
              <a:xfrm>
                <a:off x="9039103" y="1397091"/>
                <a:ext cx="1421656" cy="2443653"/>
              </a:xfrm>
              <a:prstGeom prst="straightConnector1">
                <a:avLst/>
              </a:prstGeom>
              <a:ln w="571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單箭頭接點 112"/>
              <p:cNvCxnSpPr/>
              <p:nvPr/>
            </p:nvCxnSpPr>
            <p:spPr>
              <a:xfrm flipV="1">
                <a:off x="4337494" y="1550084"/>
                <a:ext cx="3510307" cy="117469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p:cNvCxnSpPr>
                <a:stCxn id="5" idx="3"/>
              </p:cNvCxnSpPr>
              <p:nvPr/>
            </p:nvCxnSpPr>
            <p:spPr>
              <a:xfrm flipV="1">
                <a:off x="6918271" y="1438391"/>
                <a:ext cx="1360658" cy="168879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p:cNvCxnSpPr>
                <a:stCxn id="4" idx="3"/>
              </p:cNvCxnSpPr>
              <p:nvPr/>
            </p:nvCxnSpPr>
            <p:spPr>
              <a:xfrm flipV="1">
                <a:off x="7008560" y="1509656"/>
                <a:ext cx="1511988" cy="317850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單箭頭接點 126"/>
              <p:cNvCxnSpPr/>
              <p:nvPr/>
            </p:nvCxnSpPr>
            <p:spPr>
              <a:xfrm>
                <a:off x="9061738" y="874386"/>
                <a:ext cx="2798042" cy="3565081"/>
              </a:xfrm>
              <a:prstGeom prst="straightConnector1">
                <a:avLst/>
              </a:prstGeom>
              <a:ln w="571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肘形接點 142"/>
              <p:cNvCxnSpPr/>
              <p:nvPr/>
            </p:nvCxnSpPr>
            <p:spPr>
              <a:xfrm rot="10800000" flipH="1" flipV="1">
                <a:off x="2878080" y="3230295"/>
                <a:ext cx="3368465" cy="2992582"/>
              </a:xfrm>
              <a:prstGeom prst="bentConnector3">
                <a:avLst>
                  <a:gd name="adj1" fmla="val -20491"/>
                </a:avLst>
              </a:prstGeom>
              <a:ln w="57150">
                <a:tailEnd type="triangle"/>
              </a:ln>
            </p:spPr>
            <p:style>
              <a:lnRef idx="1">
                <a:schemeClr val="dk1"/>
              </a:lnRef>
              <a:fillRef idx="0">
                <a:schemeClr val="dk1"/>
              </a:fillRef>
              <a:effectRef idx="0">
                <a:schemeClr val="dk1"/>
              </a:effectRef>
              <a:fontRef idx="minor">
                <a:schemeClr val="tx1"/>
              </a:fontRef>
            </p:style>
          </p:cxnSp>
          <p:cxnSp>
            <p:nvCxnSpPr>
              <p:cNvPr id="150" name="肘形接點 149"/>
              <p:cNvCxnSpPr/>
              <p:nvPr/>
            </p:nvCxnSpPr>
            <p:spPr>
              <a:xfrm rot="10800000">
                <a:off x="2943564" y="3375995"/>
                <a:ext cx="3334690" cy="2691071"/>
              </a:xfrm>
              <a:prstGeom prst="bentConnector3">
                <a:avLst>
                  <a:gd name="adj1" fmla="val 116289"/>
                </a:avLst>
              </a:prstGeom>
              <a:ln w="57150">
                <a:tailEnd type="triangle"/>
              </a:ln>
            </p:spPr>
            <p:style>
              <a:lnRef idx="1">
                <a:schemeClr val="dk1"/>
              </a:lnRef>
              <a:fillRef idx="0">
                <a:schemeClr val="dk1"/>
              </a:fillRef>
              <a:effectRef idx="0">
                <a:schemeClr val="dk1"/>
              </a:effectRef>
              <a:fontRef idx="minor">
                <a:schemeClr val="tx1"/>
              </a:fontRef>
            </p:style>
          </p:cxnSp>
          <p:cxnSp>
            <p:nvCxnSpPr>
              <p:cNvPr id="156" name="直線單箭頭接點 155"/>
              <p:cNvCxnSpPr>
                <a:stCxn id="4" idx="2"/>
                <a:endCxn id="9" idx="0"/>
              </p:cNvCxnSpPr>
              <p:nvPr/>
            </p:nvCxnSpPr>
            <p:spPr>
              <a:xfrm>
                <a:off x="6245524" y="5084413"/>
                <a:ext cx="763036" cy="630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線單箭頭接點 158"/>
              <p:cNvCxnSpPr>
                <a:endCxn id="9" idx="0"/>
              </p:cNvCxnSpPr>
              <p:nvPr/>
            </p:nvCxnSpPr>
            <p:spPr>
              <a:xfrm flipH="1">
                <a:off x="7008560" y="1603152"/>
                <a:ext cx="1703341" cy="41117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直線單箭頭接點 163"/>
              <p:cNvCxnSpPr/>
              <p:nvPr/>
            </p:nvCxnSpPr>
            <p:spPr>
              <a:xfrm flipH="1">
                <a:off x="3906366" y="1509656"/>
                <a:ext cx="3675164" cy="11812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直線單箭頭接點 170"/>
              <p:cNvCxnSpPr>
                <a:stCxn id="4" idx="3"/>
                <a:endCxn id="49" idx="1"/>
              </p:cNvCxnSpPr>
              <p:nvPr/>
            </p:nvCxnSpPr>
            <p:spPr>
              <a:xfrm flipV="1">
                <a:off x="7008560" y="4190776"/>
                <a:ext cx="2033406" cy="497383"/>
              </a:xfrm>
              <a:prstGeom prst="straightConnector1">
                <a:avLst/>
              </a:prstGeom>
              <a:ln w="571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肘形接點 174"/>
              <p:cNvCxnSpPr/>
              <p:nvPr/>
            </p:nvCxnSpPr>
            <p:spPr>
              <a:xfrm rot="5400000" flipH="1" flipV="1">
                <a:off x="6109909" y="1712218"/>
                <a:ext cx="416405" cy="6164908"/>
              </a:xfrm>
              <a:prstGeom prst="bentConnector3">
                <a:avLst>
                  <a:gd name="adj1" fmla="val -69736"/>
                </a:avLst>
              </a:prstGeom>
              <a:ln w="57150">
                <a:solidFill>
                  <a:schemeClr val="bg2">
                    <a:lumMod val="90000"/>
                  </a:schemeClr>
                </a:solidFill>
                <a:tailEnd type="triangle"/>
              </a:ln>
            </p:spPr>
            <p:style>
              <a:lnRef idx="1">
                <a:schemeClr val="dk1"/>
              </a:lnRef>
              <a:fillRef idx="0">
                <a:schemeClr val="dk1"/>
              </a:fillRef>
              <a:effectRef idx="0">
                <a:schemeClr val="dk1"/>
              </a:effectRef>
              <a:fontRef idx="minor">
                <a:schemeClr val="tx1"/>
              </a:fontRef>
            </p:style>
          </p:cxnSp>
          <p:cxnSp>
            <p:nvCxnSpPr>
              <p:cNvPr id="208" name="肘形接點 207"/>
              <p:cNvCxnSpPr>
                <a:stCxn id="6" idx="1"/>
                <a:endCxn id="7" idx="0"/>
              </p:cNvCxnSpPr>
              <p:nvPr/>
            </p:nvCxnSpPr>
            <p:spPr>
              <a:xfrm rot="10800000" flipH="1">
                <a:off x="2877057" y="776367"/>
                <a:ext cx="5436987" cy="3830815"/>
              </a:xfrm>
              <a:prstGeom prst="bentConnector4">
                <a:avLst>
                  <a:gd name="adj1" fmla="val -17177"/>
                  <a:gd name="adj2" fmla="val 119328"/>
                </a:avLst>
              </a:prstGeom>
              <a:ln w="57150">
                <a:solidFill>
                  <a:schemeClr val="bg2">
                    <a:lumMod val="90000"/>
                  </a:schemeClr>
                </a:solidFill>
                <a:tailEnd type="triangle"/>
              </a:ln>
            </p:spPr>
            <p:style>
              <a:lnRef idx="1">
                <a:schemeClr val="dk1"/>
              </a:lnRef>
              <a:fillRef idx="0">
                <a:schemeClr val="dk1"/>
              </a:fillRef>
              <a:effectRef idx="0">
                <a:schemeClr val="dk1"/>
              </a:effectRef>
              <a:fontRef idx="minor">
                <a:schemeClr val="tx1"/>
              </a:fontRef>
            </p:style>
          </p:cxnSp>
        </p:grpSp>
        <p:grpSp>
          <p:nvGrpSpPr>
            <p:cNvPr id="13" name="群組 12"/>
            <p:cNvGrpSpPr/>
            <p:nvPr/>
          </p:nvGrpSpPr>
          <p:grpSpPr>
            <a:xfrm>
              <a:off x="2940555" y="122377"/>
              <a:ext cx="6607784" cy="6486735"/>
              <a:chOff x="2940555" y="122377"/>
              <a:chExt cx="6607784" cy="6486735"/>
            </a:xfrm>
          </p:grpSpPr>
          <p:grpSp>
            <p:nvGrpSpPr>
              <p:cNvPr id="3" name="群組 2"/>
              <p:cNvGrpSpPr/>
              <p:nvPr/>
            </p:nvGrpSpPr>
            <p:grpSpPr>
              <a:xfrm>
                <a:off x="2940555" y="1552745"/>
                <a:ext cx="1384481" cy="2476803"/>
                <a:chOff x="3003465" y="1519078"/>
                <a:chExt cx="1384481" cy="2476803"/>
              </a:xfrm>
            </p:grpSpPr>
            <p:sp>
              <p:nvSpPr>
                <p:cNvPr id="2" name="文字方塊 1"/>
                <p:cNvSpPr txBox="1"/>
                <p:nvPr/>
              </p:nvSpPr>
              <p:spPr>
                <a:xfrm>
                  <a:off x="4015728" y="1869763"/>
                  <a:ext cx="372218" cy="369331"/>
                </a:xfrm>
                <a:prstGeom prst="rect">
                  <a:avLst/>
                </a:prstGeom>
                <a:noFill/>
              </p:spPr>
              <p:txBody>
                <a:bodyPr wrap="none" rtlCol="0">
                  <a:spAutoFit/>
                </a:bodyPr>
                <a:lstStyle/>
                <a:p>
                  <a:r>
                    <a:rPr lang="en-US" altLang="zh-TW" dirty="0" smtClean="0">
                      <a:solidFill>
                        <a:srgbClr val="FF0000"/>
                      </a:solidFill>
                    </a:rPr>
                    <a:t>f1</a:t>
                  </a:r>
                  <a:endParaRPr lang="zh-TW" altLang="en-US" dirty="0">
                    <a:solidFill>
                      <a:srgbClr val="FF0000"/>
                    </a:solidFill>
                  </a:endParaRPr>
                </a:p>
              </p:txBody>
            </p:sp>
            <p:sp>
              <p:nvSpPr>
                <p:cNvPr id="41" name="文字方塊 40"/>
                <p:cNvSpPr txBox="1"/>
                <p:nvPr/>
              </p:nvSpPr>
              <p:spPr>
                <a:xfrm>
                  <a:off x="3003465" y="1519078"/>
                  <a:ext cx="372218" cy="369331"/>
                </a:xfrm>
                <a:prstGeom prst="rect">
                  <a:avLst/>
                </a:prstGeom>
                <a:noFill/>
              </p:spPr>
              <p:txBody>
                <a:bodyPr wrap="none" rtlCol="0">
                  <a:spAutoFit/>
                </a:bodyPr>
                <a:lstStyle/>
                <a:p>
                  <a:r>
                    <a:rPr lang="en-US" altLang="zh-TW" dirty="0" smtClean="0">
                      <a:solidFill>
                        <a:srgbClr val="FF0000"/>
                      </a:solidFill>
                    </a:rPr>
                    <a:t>f2</a:t>
                  </a:r>
                  <a:endParaRPr lang="zh-TW" altLang="en-US" dirty="0">
                    <a:solidFill>
                      <a:srgbClr val="FF0000"/>
                    </a:solidFill>
                  </a:endParaRPr>
                </a:p>
              </p:txBody>
            </p:sp>
            <p:sp>
              <p:nvSpPr>
                <p:cNvPr id="42" name="文字方塊 41"/>
                <p:cNvSpPr txBox="1"/>
                <p:nvPr/>
              </p:nvSpPr>
              <p:spPr>
                <a:xfrm>
                  <a:off x="3378972" y="3591912"/>
                  <a:ext cx="372218" cy="369332"/>
                </a:xfrm>
                <a:prstGeom prst="rect">
                  <a:avLst/>
                </a:prstGeom>
                <a:noFill/>
              </p:spPr>
              <p:txBody>
                <a:bodyPr wrap="none" rtlCol="0">
                  <a:spAutoFit/>
                </a:bodyPr>
                <a:lstStyle/>
                <a:p>
                  <a:r>
                    <a:rPr lang="en-US" altLang="zh-TW" dirty="0" smtClean="0">
                      <a:solidFill>
                        <a:srgbClr val="FF0000"/>
                      </a:solidFill>
                    </a:rPr>
                    <a:t>f3</a:t>
                  </a:r>
                  <a:endParaRPr lang="zh-TW" altLang="en-US" dirty="0">
                    <a:solidFill>
                      <a:srgbClr val="FF0000"/>
                    </a:solidFill>
                  </a:endParaRPr>
                </a:p>
              </p:txBody>
            </p:sp>
            <p:sp>
              <p:nvSpPr>
                <p:cNvPr id="43" name="文字方塊 42"/>
                <p:cNvSpPr txBox="1"/>
                <p:nvPr/>
              </p:nvSpPr>
              <p:spPr>
                <a:xfrm>
                  <a:off x="4005711" y="3626549"/>
                  <a:ext cx="372218" cy="369332"/>
                </a:xfrm>
                <a:prstGeom prst="rect">
                  <a:avLst/>
                </a:prstGeom>
                <a:noFill/>
              </p:spPr>
              <p:txBody>
                <a:bodyPr wrap="none" rtlCol="0">
                  <a:spAutoFit/>
                </a:bodyPr>
                <a:lstStyle/>
                <a:p>
                  <a:r>
                    <a:rPr lang="en-US" altLang="zh-TW" dirty="0" smtClean="0">
                      <a:solidFill>
                        <a:srgbClr val="FF0000"/>
                      </a:solidFill>
                    </a:rPr>
                    <a:t>f4</a:t>
                  </a:r>
                  <a:endParaRPr lang="zh-TW" altLang="en-US" dirty="0">
                    <a:solidFill>
                      <a:srgbClr val="FF0000"/>
                    </a:solidFill>
                  </a:endParaRPr>
                </a:p>
              </p:txBody>
            </p:sp>
          </p:grpSp>
          <p:sp>
            <p:nvSpPr>
              <p:cNvPr id="46" name="文字方塊 45"/>
              <p:cNvSpPr txBox="1"/>
              <p:nvPr/>
            </p:nvSpPr>
            <p:spPr>
              <a:xfrm>
                <a:off x="4909685" y="3116339"/>
                <a:ext cx="372218" cy="369332"/>
              </a:xfrm>
              <a:prstGeom prst="rect">
                <a:avLst/>
              </a:prstGeom>
              <a:noFill/>
            </p:spPr>
            <p:txBody>
              <a:bodyPr wrap="none" rtlCol="0">
                <a:spAutoFit/>
              </a:bodyPr>
              <a:lstStyle/>
              <a:p>
                <a:r>
                  <a:rPr lang="en-US" altLang="zh-TW" dirty="0" smtClean="0">
                    <a:solidFill>
                      <a:srgbClr val="FF0000"/>
                    </a:solidFill>
                  </a:rPr>
                  <a:t>f5</a:t>
                </a:r>
                <a:endParaRPr lang="zh-TW" altLang="en-US" dirty="0">
                  <a:solidFill>
                    <a:srgbClr val="FF0000"/>
                  </a:solidFill>
                </a:endParaRPr>
              </a:p>
            </p:txBody>
          </p:sp>
          <p:sp>
            <p:nvSpPr>
              <p:cNvPr id="47" name="文字方塊 46"/>
              <p:cNvSpPr txBox="1"/>
              <p:nvPr/>
            </p:nvSpPr>
            <p:spPr>
              <a:xfrm>
                <a:off x="4946813" y="2644458"/>
                <a:ext cx="372218" cy="369332"/>
              </a:xfrm>
              <a:prstGeom prst="rect">
                <a:avLst/>
              </a:prstGeom>
              <a:noFill/>
            </p:spPr>
            <p:txBody>
              <a:bodyPr wrap="none" rtlCol="0">
                <a:spAutoFit/>
              </a:bodyPr>
              <a:lstStyle/>
              <a:p>
                <a:r>
                  <a:rPr lang="en-US" altLang="zh-TW" dirty="0" smtClean="0">
                    <a:solidFill>
                      <a:srgbClr val="FF0000"/>
                    </a:solidFill>
                  </a:rPr>
                  <a:t>f6</a:t>
                </a:r>
                <a:endParaRPr lang="zh-TW" altLang="en-US" dirty="0">
                  <a:solidFill>
                    <a:srgbClr val="FF0000"/>
                  </a:solidFill>
                </a:endParaRPr>
              </a:p>
            </p:txBody>
          </p:sp>
          <p:sp>
            <p:nvSpPr>
              <p:cNvPr id="48" name="文字方塊 47"/>
              <p:cNvSpPr txBox="1"/>
              <p:nvPr/>
            </p:nvSpPr>
            <p:spPr>
              <a:xfrm>
                <a:off x="5196697" y="3822680"/>
                <a:ext cx="372218" cy="369332"/>
              </a:xfrm>
              <a:prstGeom prst="rect">
                <a:avLst/>
              </a:prstGeom>
              <a:noFill/>
            </p:spPr>
            <p:txBody>
              <a:bodyPr wrap="none" rtlCol="0">
                <a:spAutoFit/>
              </a:bodyPr>
              <a:lstStyle/>
              <a:p>
                <a:r>
                  <a:rPr lang="en-US" altLang="zh-TW" dirty="0" smtClean="0">
                    <a:solidFill>
                      <a:srgbClr val="FF0000"/>
                    </a:solidFill>
                  </a:rPr>
                  <a:t>f7</a:t>
                </a:r>
                <a:endParaRPr lang="zh-TW" altLang="en-US" dirty="0">
                  <a:solidFill>
                    <a:srgbClr val="FF0000"/>
                  </a:solidFill>
                </a:endParaRPr>
              </a:p>
            </p:txBody>
          </p:sp>
          <p:sp>
            <p:nvSpPr>
              <p:cNvPr id="51" name="文字方塊 50"/>
              <p:cNvSpPr txBox="1"/>
              <p:nvPr/>
            </p:nvSpPr>
            <p:spPr>
              <a:xfrm>
                <a:off x="5041938" y="4130055"/>
                <a:ext cx="372218" cy="369332"/>
              </a:xfrm>
              <a:prstGeom prst="rect">
                <a:avLst/>
              </a:prstGeom>
              <a:noFill/>
            </p:spPr>
            <p:txBody>
              <a:bodyPr wrap="none" rtlCol="0">
                <a:spAutoFit/>
              </a:bodyPr>
              <a:lstStyle/>
              <a:p>
                <a:r>
                  <a:rPr lang="en-US" altLang="zh-TW" dirty="0" smtClean="0">
                    <a:solidFill>
                      <a:srgbClr val="FF0000"/>
                    </a:solidFill>
                  </a:rPr>
                  <a:t>f8</a:t>
                </a:r>
                <a:endParaRPr lang="zh-TW" altLang="en-US" dirty="0">
                  <a:solidFill>
                    <a:srgbClr val="FF0000"/>
                  </a:solidFill>
                </a:endParaRPr>
              </a:p>
            </p:txBody>
          </p:sp>
          <p:sp>
            <p:nvSpPr>
              <p:cNvPr id="52" name="文字方塊 51"/>
              <p:cNvSpPr txBox="1"/>
              <p:nvPr/>
            </p:nvSpPr>
            <p:spPr>
              <a:xfrm>
                <a:off x="7449061" y="1603273"/>
                <a:ext cx="372218" cy="369332"/>
              </a:xfrm>
              <a:prstGeom prst="rect">
                <a:avLst/>
              </a:prstGeom>
              <a:noFill/>
            </p:spPr>
            <p:txBody>
              <a:bodyPr wrap="none" rtlCol="0">
                <a:spAutoFit/>
              </a:bodyPr>
              <a:lstStyle/>
              <a:p>
                <a:r>
                  <a:rPr lang="en-US" altLang="zh-TW" dirty="0" smtClean="0">
                    <a:solidFill>
                      <a:srgbClr val="FF0000"/>
                    </a:solidFill>
                  </a:rPr>
                  <a:t>f9</a:t>
                </a:r>
                <a:endParaRPr lang="zh-TW" altLang="en-US" dirty="0">
                  <a:solidFill>
                    <a:srgbClr val="FF0000"/>
                  </a:solidFill>
                </a:endParaRPr>
              </a:p>
            </p:txBody>
          </p:sp>
          <p:sp>
            <p:nvSpPr>
              <p:cNvPr id="54" name="文字方塊 53"/>
              <p:cNvSpPr txBox="1"/>
              <p:nvPr/>
            </p:nvSpPr>
            <p:spPr>
              <a:xfrm>
                <a:off x="7131278" y="1217283"/>
                <a:ext cx="489236" cy="369332"/>
              </a:xfrm>
              <a:prstGeom prst="rect">
                <a:avLst/>
              </a:prstGeom>
              <a:noFill/>
            </p:spPr>
            <p:txBody>
              <a:bodyPr wrap="none" rtlCol="0">
                <a:spAutoFit/>
              </a:bodyPr>
              <a:lstStyle/>
              <a:p>
                <a:r>
                  <a:rPr lang="en-US" altLang="zh-TW" dirty="0" smtClean="0">
                    <a:solidFill>
                      <a:srgbClr val="FF0000"/>
                    </a:solidFill>
                  </a:rPr>
                  <a:t>f10</a:t>
                </a:r>
                <a:endParaRPr lang="zh-TW" altLang="en-US" dirty="0">
                  <a:solidFill>
                    <a:srgbClr val="FF0000"/>
                  </a:solidFill>
                </a:endParaRPr>
              </a:p>
            </p:txBody>
          </p:sp>
          <p:sp>
            <p:nvSpPr>
              <p:cNvPr id="55" name="文字方塊 54"/>
              <p:cNvSpPr txBox="1"/>
              <p:nvPr/>
            </p:nvSpPr>
            <p:spPr>
              <a:xfrm>
                <a:off x="5785111" y="6239780"/>
                <a:ext cx="489236" cy="369332"/>
              </a:xfrm>
              <a:prstGeom prst="rect">
                <a:avLst/>
              </a:prstGeom>
              <a:noFill/>
            </p:spPr>
            <p:txBody>
              <a:bodyPr wrap="none" rtlCol="0">
                <a:spAutoFit/>
              </a:bodyPr>
              <a:lstStyle/>
              <a:p>
                <a:r>
                  <a:rPr lang="en-US" altLang="zh-TW" dirty="0" smtClean="0">
                    <a:solidFill>
                      <a:srgbClr val="FF0000"/>
                    </a:solidFill>
                  </a:rPr>
                  <a:t>f11</a:t>
                </a:r>
                <a:endParaRPr lang="zh-TW" altLang="en-US" dirty="0">
                  <a:solidFill>
                    <a:srgbClr val="FF0000"/>
                  </a:solidFill>
                </a:endParaRPr>
              </a:p>
            </p:txBody>
          </p:sp>
          <p:sp>
            <p:nvSpPr>
              <p:cNvPr id="56" name="文字方塊 55"/>
              <p:cNvSpPr txBox="1"/>
              <p:nvPr/>
            </p:nvSpPr>
            <p:spPr>
              <a:xfrm>
                <a:off x="5785111" y="5698015"/>
                <a:ext cx="489236" cy="369332"/>
              </a:xfrm>
              <a:prstGeom prst="rect">
                <a:avLst/>
              </a:prstGeom>
              <a:noFill/>
            </p:spPr>
            <p:txBody>
              <a:bodyPr wrap="none" rtlCol="0">
                <a:spAutoFit/>
              </a:bodyPr>
              <a:lstStyle/>
              <a:p>
                <a:r>
                  <a:rPr lang="en-US" altLang="zh-TW" dirty="0" smtClean="0">
                    <a:solidFill>
                      <a:srgbClr val="FF0000"/>
                    </a:solidFill>
                  </a:rPr>
                  <a:t>f12</a:t>
                </a:r>
                <a:endParaRPr lang="zh-TW" altLang="en-US" dirty="0">
                  <a:solidFill>
                    <a:srgbClr val="FF0000"/>
                  </a:solidFill>
                </a:endParaRPr>
              </a:p>
            </p:txBody>
          </p:sp>
          <p:sp>
            <p:nvSpPr>
              <p:cNvPr id="57" name="文字方塊 56"/>
              <p:cNvSpPr txBox="1"/>
              <p:nvPr/>
            </p:nvSpPr>
            <p:spPr>
              <a:xfrm>
                <a:off x="4341637" y="4177409"/>
                <a:ext cx="489236" cy="369332"/>
              </a:xfrm>
              <a:prstGeom prst="rect">
                <a:avLst/>
              </a:prstGeom>
              <a:noFill/>
            </p:spPr>
            <p:txBody>
              <a:bodyPr wrap="none" rtlCol="0">
                <a:spAutoFit/>
              </a:bodyPr>
              <a:lstStyle/>
              <a:p>
                <a:r>
                  <a:rPr lang="en-US" altLang="zh-TW" dirty="0" smtClean="0">
                    <a:solidFill>
                      <a:srgbClr val="FF0000"/>
                    </a:solidFill>
                  </a:rPr>
                  <a:t>f13</a:t>
                </a:r>
                <a:endParaRPr lang="zh-TW" altLang="en-US" dirty="0">
                  <a:solidFill>
                    <a:srgbClr val="FF0000"/>
                  </a:solidFill>
                </a:endParaRPr>
              </a:p>
            </p:txBody>
          </p:sp>
          <p:sp>
            <p:nvSpPr>
              <p:cNvPr id="58" name="文字方塊 57"/>
              <p:cNvSpPr txBox="1"/>
              <p:nvPr/>
            </p:nvSpPr>
            <p:spPr>
              <a:xfrm>
                <a:off x="4332286" y="4781722"/>
                <a:ext cx="489236" cy="369332"/>
              </a:xfrm>
              <a:prstGeom prst="rect">
                <a:avLst/>
              </a:prstGeom>
              <a:noFill/>
            </p:spPr>
            <p:txBody>
              <a:bodyPr wrap="none" rtlCol="0">
                <a:spAutoFit/>
              </a:bodyPr>
              <a:lstStyle/>
              <a:p>
                <a:r>
                  <a:rPr lang="en-US" altLang="zh-TW" dirty="0" smtClean="0">
                    <a:solidFill>
                      <a:srgbClr val="FF0000"/>
                    </a:solidFill>
                  </a:rPr>
                  <a:t>f14</a:t>
                </a:r>
                <a:endParaRPr lang="zh-TW" altLang="en-US" dirty="0">
                  <a:solidFill>
                    <a:srgbClr val="FF0000"/>
                  </a:solidFill>
                </a:endParaRPr>
              </a:p>
            </p:txBody>
          </p:sp>
          <p:sp>
            <p:nvSpPr>
              <p:cNvPr id="59" name="文字方塊 58"/>
              <p:cNvSpPr txBox="1"/>
              <p:nvPr/>
            </p:nvSpPr>
            <p:spPr>
              <a:xfrm>
                <a:off x="7847801" y="122377"/>
                <a:ext cx="489236" cy="369332"/>
              </a:xfrm>
              <a:prstGeom prst="rect">
                <a:avLst/>
              </a:prstGeom>
              <a:noFill/>
            </p:spPr>
            <p:txBody>
              <a:bodyPr wrap="none" rtlCol="0">
                <a:spAutoFit/>
              </a:bodyPr>
              <a:lstStyle/>
              <a:p>
                <a:r>
                  <a:rPr lang="en-US" altLang="zh-TW" dirty="0" smtClean="0">
                    <a:solidFill>
                      <a:srgbClr val="FF0000"/>
                    </a:solidFill>
                  </a:rPr>
                  <a:t>f15</a:t>
                </a:r>
                <a:endParaRPr lang="zh-TW" altLang="en-US" dirty="0">
                  <a:solidFill>
                    <a:srgbClr val="FF0000"/>
                  </a:solidFill>
                </a:endParaRPr>
              </a:p>
            </p:txBody>
          </p:sp>
          <p:sp>
            <p:nvSpPr>
              <p:cNvPr id="60" name="文字方塊 59"/>
              <p:cNvSpPr txBox="1"/>
              <p:nvPr/>
            </p:nvSpPr>
            <p:spPr>
              <a:xfrm>
                <a:off x="6193990" y="3549493"/>
                <a:ext cx="489236" cy="369332"/>
              </a:xfrm>
              <a:prstGeom prst="rect">
                <a:avLst/>
              </a:prstGeom>
              <a:noFill/>
            </p:spPr>
            <p:txBody>
              <a:bodyPr wrap="none" rtlCol="0">
                <a:spAutoFit/>
              </a:bodyPr>
              <a:lstStyle/>
              <a:p>
                <a:r>
                  <a:rPr lang="en-US" altLang="zh-TW" dirty="0" smtClean="0">
                    <a:solidFill>
                      <a:srgbClr val="FF0000"/>
                    </a:solidFill>
                  </a:rPr>
                  <a:t>f16</a:t>
                </a:r>
                <a:endParaRPr lang="zh-TW" altLang="en-US" dirty="0">
                  <a:solidFill>
                    <a:srgbClr val="FF0000"/>
                  </a:solidFill>
                </a:endParaRPr>
              </a:p>
            </p:txBody>
          </p:sp>
          <p:sp>
            <p:nvSpPr>
              <p:cNvPr id="61" name="文字方塊 60"/>
              <p:cNvSpPr txBox="1"/>
              <p:nvPr/>
            </p:nvSpPr>
            <p:spPr>
              <a:xfrm>
                <a:off x="6858373" y="2584484"/>
                <a:ext cx="489236" cy="369332"/>
              </a:xfrm>
              <a:prstGeom prst="rect">
                <a:avLst/>
              </a:prstGeom>
              <a:noFill/>
            </p:spPr>
            <p:txBody>
              <a:bodyPr wrap="none" rtlCol="0">
                <a:spAutoFit/>
              </a:bodyPr>
              <a:lstStyle/>
              <a:p>
                <a:r>
                  <a:rPr lang="en-US" altLang="zh-TW" dirty="0" smtClean="0">
                    <a:solidFill>
                      <a:srgbClr val="FF0000"/>
                    </a:solidFill>
                  </a:rPr>
                  <a:t>f17</a:t>
                </a:r>
                <a:endParaRPr lang="zh-TW" altLang="en-US" dirty="0">
                  <a:solidFill>
                    <a:srgbClr val="FF0000"/>
                  </a:solidFill>
                </a:endParaRPr>
              </a:p>
            </p:txBody>
          </p:sp>
          <p:sp>
            <p:nvSpPr>
              <p:cNvPr id="63" name="文字方塊 62"/>
              <p:cNvSpPr txBox="1"/>
              <p:nvPr/>
            </p:nvSpPr>
            <p:spPr>
              <a:xfrm>
                <a:off x="6799673" y="4059178"/>
                <a:ext cx="489236" cy="369332"/>
              </a:xfrm>
              <a:prstGeom prst="rect">
                <a:avLst/>
              </a:prstGeom>
              <a:noFill/>
            </p:spPr>
            <p:txBody>
              <a:bodyPr wrap="none" rtlCol="0">
                <a:spAutoFit/>
              </a:bodyPr>
              <a:lstStyle/>
              <a:p>
                <a:r>
                  <a:rPr lang="en-US" altLang="zh-TW" dirty="0" smtClean="0">
                    <a:solidFill>
                      <a:srgbClr val="FF0000"/>
                    </a:solidFill>
                  </a:rPr>
                  <a:t>f18</a:t>
                </a:r>
                <a:endParaRPr lang="zh-TW" altLang="en-US" dirty="0">
                  <a:solidFill>
                    <a:srgbClr val="FF0000"/>
                  </a:solidFill>
                </a:endParaRPr>
              </a:p>
            </p:txBody>
          </p:sp>
          <p:sp>
            <p:nvSpPr>
              <p:cNvPr id="64" name="文字方塊 63"/>
              <p:cNvSpPr txBox="1"/>
              <p:nvPr/>
            </p:nvSpPr>
            <p:spPr>
              <a:xfrm>
                <a:off x="5909553" y="4895534"/>
                <a:ext cx="489236" cy="369332"/>
              </a:xfrm>
              <a:prstGeom prst="rect">
                <a:avLst/>
              </a:prstGeom>
              <a:noFill/>
            </p:spPr>
            <p:txBody>
              <a:bodyPr wrap="none" rtlCol="0">
                <a:spAutoFit/>
              </a:bodyPr>
              <a:lstStyle/>
              <a:p>
                <a:r>
                  <a:rPr lang="en-US" altLang="zh-TW" dirty="0" smtClean="0">
                    <a:solidFill>
                      <a:srgbClr val="FF0000"/>
                    </a:solidFill>
                  </a:rPr>
                  <a:t>f19</a:t>
                </a:r>
                <a:endParaRPr lang="zh-TW" altLang="en-US" dirty="0">
                  <a:solidFill>
                    <a:srgbClr val="FF0000"/>
                  </a:solidFill>
                </a:endParaRPr>
              </a:p>
            </p:txBody>
          </p:sp>
          <p:sp>
            <p:nvSpPr>
              <p:cNvPr id="65" name="文字方塊 64"/>
              <p:cNvSpPr txBox="1"/>
              <p:nvPr/>
            </p:nvSpPr>
            <p:spPr>
              <a:xfrm>
                <a:off x="8657726" y="1524847"/>
                <a:ext cx="489236" cy="369332"/>
              </a:xfrm>
              <a:prstGeom prst="rect">
                <a:avLst/>
              </a:prstGeom>
              <a:noFill/>
            </p:spPr>
            <p:txBody>
              <a:bodyPr wrap="none" rtlCol="0">
                <a:spAutoFit/>
              </a:bodyPr>
              <a:lstStyle/>
              <a:p>
                <a:r>
                  <a:rPr lang="en-US" altLang="zh-TW" dirty="0" smtClean="0">
                    <a:solidFill>
                      <a:srgbClr val="FF0000"/>
                    </a:solidFill>
                  </a:rPr>
                  <a:t>f20</a:t>
                </a:r>
                <a:endParaRPr lang="zh-TW" altLang="en-US" dirty="0">
                  <a:solidFill>
                    <a:srgbClr val="FF0000"/>
                  </a:solidFill>
                </a:endParaRPr>
              </a:p>
            </p:txBody>
          </p:sp>
          <p:sp>
            <p:nvSpPr>
              <p:cNvPr id="66" name="文字方塊 65"/>
              <p:cNvSpPr txBox="1"/>
              <p:nvPr/>
            </p:nvSpPr>
            <p:spPr>
              <a:xfrm>
                <a:off x="3244255" y="4983735"/>
                <a:ext cx="489236" cy="369332"/>
              </a:xfrm>
              <a:prstGeom prst="rect">
                <a:avLst/>
              </a:prstGeom>
              <a:noFill/>
            </p:spPr>
            <p:txBody>
              <a:bodyPr wrap="none" rtlCol="0">
                <a:spAutoFit/>
              </a:bodyPr>
              <a:lstStyle/>
              <a:p>
                <a:r>
                  <a:rPr lang="en-US" altLang="zh-TW" dirty="0" smtClean="0">
                    <a:solidFill>
                      <a:srgbClr val="FF0000"/>
                    </a:solidFill>
                  </a:rPr>
                  <a:t>f21</a:t>
                </a:r>
                <a:endParaRPr lang="zh-TW" altLang="en-US" dirty="0">
                  <a:solidFill>
                    <a:srgbClr val="FF0000"/>
                  </a:solidFill>
                </a:endParaRPr>
              </a:p>
            </p:txBody>
          </p:sp>
          <p:sp>
            <p:nvSpPr>
              <p:cNvPr id="67" name="文字方塊 66"/>
              <p:cNvSpPr txBox="1"/>
              <p:nvPr/>
            </p:nvSpPr>
            <p:spPr>
              <a:xfrm>
                <a:off x="6879601" y="3133396"/>
                <a:ext cx="489236" cy="369332"/>
              </a:xfrm>
              <a:prstGeom prst="rect">
                <a:avLst/>
              </a:prstGeom>
              <a:noFill/>
            </p:spPr>
            <p:txBody>
              <a:bodyPr wrap="none" rtlCol="0">
                <a:spAutoFit/>
              </a:bodyPr>
              <a:lstStyle/>
              <a:p>
                <a:r>
                  <a:rPr lang="en-US" altLang="zh-TW" dirty="0" smtClean="0">
                    <a:solidFill>
                      <a:srgbClr val="FF0000"/>
                    </a:solidFill>
                  </a:rPr>
                  <a:t>f22</a:t>
                </a:r>
                <a:endParaRPr lang="zh-TW" altLang="en-US" dirty="0">
                  <a:solidFill>
                    <a:srgbClr val="FF0000"/>
                  </a:solidFill>
                </a:endParaRPr>
              </a:p>
            </p:txBody>
          </p:sp>
          <p:sp>
            <p:nvSpPr>
              <p:cNvPr id="68" name="文字方塊 67"/>
              <p:cNvSpPr txBox="1"/>
              <p:nvPr/>
            </p:nvSpPr>
            <p:spPr>
              <a:xfrm>
                <a:off x="6888025" y="4598587"/>
                <a:ext cx="489236" cy="369332"/>
              </a:xfrm>
              <a:prstGeom prst="rect">
                <a:avLst/>
              </a:prstGeom>
              <a:noFill/>
            </p:spPr>
            <p:txBody>
              <a:bodyPr wrap="none" rtlCol="0">
                <a:spAutoFit/>
              </a:bodyPr>
              <a:lstStyle/>
              <a:p>
                <a:r>
                  <a:rPr lang="en-US" altLang="zh-TW" dirty="0" smtClean="0">
                    <a:solidFill>
                      <a:srgbClr val="FF0000"/>
                    </a:solidFill>
                  </a:rPr>
                  <a:t>f23</a:t>
                </a:r>
                <a:endParaRPr lang="zh-TW" altLang="en-US" dirty="0">
                  <a:solidFill>
                    <a:srgbClr val="FF0000"/>
                  </a:solidFill>
                </a:endParaRPr>
              </a:p>
            </p:txBody>
          </p:sp>
          <p:sp>
            <p:nvSpPr>
              <p:cNvPr id="69" name="文字方塊 68"/>
              <p:cNvSpPr txBox="1"/>
              <p:nvPr/>
            </p:nvSpPr>
            <p:spPr>
              <a:xfrm>
                <a:off x="9059103" y="1592131"/>
                <a:ext cx="489236" cy="369332"/>
              </a:xfrm>
              <a:prstGeom prst="rect">
                <a:avLst/>
              </a:prstGeom>
              <a:noFill/>
            </p:spPr>
            <p:txBody>
              <a:bodyPr wrap="none" rtlCol="0">
                <a:spAutoFit/>
              </a:bodyPr>
              <a:lstStyle/>
              <a:p>
                <a:r>
                  <a:rPr lang="en-US" altLang="zh-TW" dirty="0" smtClean="0">
                    <a:solidFill>
                      <a:srgbClr val="FF0000"/>
                    </a:solidFill>
                  </a:rPr>
                  <a:t>f24</a:t>
                </a:r>
                <a:endParaRPr lang="zh-TW" altLang="en-US" dirty="0">
                  <a:solidFill>
                    <a:srgbClr val="FF0000"/>
                  </a:solidFill>
                </a:endParaRPr>
              </a:p>
            </p:txBody>
          </p:sp>
          <p:sp>
            <p:nvSpPr>
              <p:cNvPr id="70" name="文字方塊 69"/>
              <p:cNvSpPr txBox="1"/>
              <p:nvPr/>
            </p:nvSpPr>
            <p:spPr>
              <a:xfrm>
                <a:off x="7690579" y="5633389"/>
                <a:ext cx="489236" cy="369332"/>
              </a:xfrm>
              <a:prstGeom prst="rect">
                <a:avLst/>
              </a:prstGeom>
              <a:noFill/>
            </p:spPr>
            <p:txBody>
              <a:bodyPr wrap="none" rtlCol="0">
                <a:spAutoFit/>
              </a:bodyPr>
              <a:lstStyle/>
              <a:p>
                <a:r>
                  <a:rPr lang="en-US" altLang="zh-TW" dirty="0" smtClean="0">
                    <a:solidFill>
                      <a:srgbClr val="FF0000"/>
                    </a:solidFill>
                  </a:rPr>
                  <a:t>f25</a:t>
                </a:r>
                <a:endParaRPr lang="zh-TW" altLang="en-US" dirty="0">
                  <a:solidFill>
                    <a:srgbClr val="FF0000"/>
                  </a:solidFill>
                </a:endParaRPr>
              </a:p>
            </p:txBody>
          </p:sp>
          <p:sp>
            <p:nvSpPr>
              <p:cNvPr id="71" name="文字方塊 70"/>
              <p:cNvSpPr txBox="1"/>
              <p:nvPr/>
            </p:nvSpPr>
            <p:spPr>
              <a:xfrm>
                <a:off x="8965366" y="653519"/>
                <a:ext cx="489236" cy="369332"/>
              </a:xfrm>
              <a:prstGeom prst="rect">
                <a:avLst/>
              </a:prstGeom>
              <a:noFill/>
            </p:spPr>
            <p:txBody>
              <a:bodyPr wrap="none" rtlCol="0">
                <a:spAutoFit/>
              </a:bodyPr>
              <a:lstStyle/>
              <a:p>
                <a:r>
                  <a:rPr lang="en-US" altLang="zh-TW" dirty="0" smtClean="0">
                    <a:solidFill>
                      <a:srgbClr val="FF0000"/>
                    </a:solidFill>
                  </a:rPr>
                  <a:t>f26</a:t>
                </a:r>
                <a:endParaRPr lang="zh-TW" altLang="en-US" dirty="0">
                  <a:solidFill>
                    <a:srgbClr val="FF0000"/>
                  </a:solidFill>
                </a:endParaRPr>
              </a:p>
            </p:txBody>
          </p:sp>
          <p:sp>
            <p:nvSpPr>
              <p:cNvPr id="72" name="文字方塊 71"/>
              <p:cNvSpPr txBox="1"/>
              <p:nvPr/>
            </p:nvSpPr>
            <p:spPr>
              <a:xfrm>
                <a:off x="7725393" y="6084475"/>
                <a:ext cx="489236" cy="369332"/>
              </a:xfrm>
              <a:prstGeom prst="rect">
                <a:avLst/>
              </a:prstGeom>
              <a:noFill/>
            </p:spPr>
            <p:txBody>
              <a:bodyPr wrap="none" rtlCol="0">
                <a:spAutoFit/>
              </a:bodyPr>
              <a:lstStyle/>
              <a:p>
                <a:r>
                  <a:rPr lang="en-US" altLang="zh-TW" dirty="0" smtClean="0">
                    <a:solidFill>
                      <a:srgbClr val="FF0000"/>
                    </a:solidFill>
                  </a:rPr>
                  <a:t>f27</a:t>
                </a:r>
                <a:endParaRPr lang="zh-TW" altLang="en-US" dirty="0">
                  <a:solidFill>
                    <a:srgbClr val="FF0000"/>
                  </a:solidFill>
                </a:endParaRPr>
              </a:p>
            </p:txBody>
          </p:sp>
        </p:grpSp>
      </p:grpSp>
      <p:graphicFrame>
        <p:nvGraphicFramePr>
          <p:cNvPr id="16" name="表格 15"/>
          <p:cNvGraphicFramePr>
            <a:graphicFrameLocks noGrp="1"/>
          </p:cNvGraphicFramePr>
          <p:nvPr>
            <p:extLst>
              <p:ext uri="{D42A27DB-BD31-4B8C-83A1-F6EECF244321}">
                <p14:modId xmlns:p14="http://schemas.microsoft.com/office/powerpoint/2010/main" val="488953326"/>
              </p:ext>
            </p:extLst>
          </p:nvPr>
        </p:nvGraphicFramePr>
        <p:xfrm>
          <a:off x="175559" y="132563"/>
          <a:ext cx="4734116" cy="4079240"/>
        </p:xfrm>
        <a:graphic>
          <a:graphicData uri="http://schemas.openxmlformats.org/drawingml/2006/table">
            <a:tbl>
              <a:tblPr firstRow="1" bandRow="1">
                <a:tableStyleId>{5C22544A-7EE6-4342-B048-85BDC9FD1C3A}</a:tableStyleId>
              </a:tblPr>
              <a:tblGrid>
                <a:gridCol w="579942">
                  <a:extLst>
                    <a:ext uri="{9D8B030D-6E8A-4147-A177-3AD203B41FA5}">
                      <a16:colId xmlns:a16="http://schemas.microsoft.com/office/drawing/2014/main" val="1866532453"/>
                    </a:ext>
                  </a:extLst>
                </a:gridCol>
                <a:gridCol w="1095333">
                  <a:extLst>
                    <a:ext uri="{9D8B030D-6E8A-4147-A177-3AD203B41FA5}">
                      <a16:colId xmlns:a16="http://schemas.microsoft.com/office/drawing/2014/main" val="1748094788"/>
                    </a:ext>
                  </a:extLst>
                </a:gridCol>
                <a:gridCol w="3058841">
                  <a:extLst>
                    <a:ext uri="{9D8B030D-6E8A-4147-A177-3AD203B41FA5}">
                      <a16:colId xmlns:a16="http://schemas.microsoft.com/office/drawing/2014/main" val="2360308015"/>
                    </a:ext>
                  </a:extLst>
                </a:gridCol>
              </a:tblGrid>
              <a:tr h="370840">
                <a:tc>
                  <a:txBody>
                    <a:bodyPr/>
                    <a:lstStyle/>
                    <a:p>
                      <a:r>
                        <a:rPr lang="en-US" altLang="zh-TW" sz="1200" dirty="0" smtClean="0">
                          <a:latin typeface="+mn-lt"/>
                        </a:rPr>
                        <a:t>FLOW</a:t>
                      </a:r>
                      <a:endParaRPr lang="zh-TW" altLang="en-US" sz="1200" dirty="0">
                        <a:latin typeface="+mn-lt"/>
                      </a:endParaRPr>
                    </a:p>
                  </a:txBody>
                  <a:tcPr/>
                </a:tc>
                <a:tc>
                  <a:txBody>
                    <a:bodyPr/>
                    <a:lstStyle/>
                    <a:p>
                      <a:r>
                        <a:rPr lang="en-US" altLang="zh-TW" sz="1200" dirty="0" smtClean="0">
                          <a:latin typeface="+mn-lt"/>
                        </a:rPr>
                        <a:t>SYM</a:t>
                      </a:r>
                      <a:endParaRPr lang="zh-TW" altLang="en-US" sz="1200" dirty="0">
                        <a:latin typeface="+mn-lt"/>
                      </a:endParaRPr>
                    </a:p>
                  </a:txBody>
                  <a:tcPr/>
                </a:tc>
                <a:tc>
                  <a:txBody>
                    <a:bodyPr/>
                    <a:lstStyle/>
                    <a:p>
                      <a:r>
                        <a:rPr lang="en-US" altLang="zh-TW" sz="1200" dirty="0" smtClean="0">
                          <a:latin typeface="+mn-lt"/>
                        </a:rPr>
                        <a:t>MEANING</a:t>
                      </a:r>
                      <a:endParaRPr lang="zh-TW" altLang="en-US" sz="1200" dirty="0">
                        <a:latin typeface="+mn-lt"/>
                      </a:endParaRPr>
                    </a:p>
                  </a:txBody>
                  <a:tcPr/>
                </a:tc>
                <a:extLst>
                  <a:ext uri="{0D108BD9-81ED-4DB2-BD59-A6C34878D82A}">
                    <a16:rowId xmlns:a16="http://schemas.microsoft.com/office/drawing/2014/main" val="3094469595"/>
                  </a:ext>
                </a:extLst>
              </a:tr>
              <a:tr h="370840">
                <a:tc>
                  <a:txBody>
                    <a:bodyPr/>
                    <a:lstStyle/>
                    <a:p>
                      <a:r>
                        <a:rPr lang="en-US" altLang="zh-TW" sz="1200" dirty="0" smtClean="0">
                          <a:latin typeface="+mn-lt"/>
                        </a:rPr>
                        <a:t>f18</a:t>
                      </a:r>
                      <a:endParaRPr lang="zh-TW" altLang="en-US" sz="1200" dirty="0">
                        <a:latin typeface="+mn-lt"/>
                      </a:endParaRPr>
                    </a:p>
                  </a:txBody>
                  <a:tcPr/>
                </a:tc>
                <a:tc>
                  <a:txBody>
                    <a:bodyPr/>
                    <a:lstStyle/>
                    <a:p>
                      <a:r>
                        <a:rPr lang="en-US" altLang="zh-TW" sz="1200" dirty="0" smtClean="0">
                          <a:latin typeface="+mn-lt"/>
                        </a:rPr>
                        <a:t>MAC-&gt;MEG</a:t>
                      </a:r>
                      <a:endParaRPr lang="zh-TW" altLang="en-US" sz="1200" dirty="0">
                        <a:latin typeface="+mn-lt"/>
                      </a:endParaRPr>
                    </a:p>
                  </a:txBody>
                  <a:tcPr/>
                </a:tc>
                <a:tc>
                  <a:txBody>
                    <a:bodyPr/>
                    <a:lstStyle/>
                    <a:p>
                      <a:r>
                        <a:rPr lang="en-US" altLang="zh-TW" sz="1200" dirty="0" smtClean="0">
                          <a:latin typeface="+mn-lt"/>
                        </a:rPr>
                        <a:t>Megafauna</a:t>
                      </a:r>
                      <a:r>
                        <a:rPr lang="en-US" altLang="zh-TW" sz="1200" baseline="0" dirty="0" smtClean="0">
                          <a:latin typeface="+mn-lt"/>
                        </a:rPr>
                        <a:t> feed on </a:t>
                      </a:r>
                      <a:r>
                        <a:rPr lang="en-US" altLang="zh-TW" sz="1200" baseline="0" dirty="0" err="1" smtClean="0">
                          <a:latin typeface="+mn-lt"/>
                        </a:rPr>
                        <a:t>macrofauna</a:t>
                      </a:r>
                      <a:endParaRPr lang="zh-TW" altLang="en-US" sz="1200" dirty="0">
                        <a:latin typeface="+mn-lt"/>
                      </a:endParaRPr>
                    </a:p>
                  </a:txBody>
                  <a:tcPr/>
                </a:tc>
                <a:extLst>
                  <a:ext uri="{0D108BD9-81ED-4DB2-BD59-A6C34878D82A}">
                    <a16:rowId xmlns:a16="http://schemas.microsoft.com/office/drawing/2014/main" val="3169836619"/>
                  </a:ext>
                </a:extLst>
              </a:tr>
              <a:tr h="370840">
                <a:tc>
                  <a:txBody>
                    <a:bodyPr/>
                    <a:lstStyle/>
                    <a:p>
                      <a:r>
                        <a:rPr lang="en-US" altLang="zh-TW" sz="1200" dirty="0" smtClean="0">
                          <a:latin typeface="+mn-lt"/>
                        </a:rPr>
                        <a:t>f19</a:t>
                      </a:r>
                      <a:endParaRPr lang="zh-TW" altLang="en-US" sz="1200" dirty="0">
                        <a:latin typeface="+mn-lt"/>
                      </a:endParaRPr>
                    </a:p>
                  </a:txBody>
                  <a:tcPr/>
                </a:tc>
                <a:tc>
                  <a:txBody>
                    <a:bodyPr/>
                    <a:lstStyle/>
                    <a:p>
                      <a:r>
                        <a:rPr lang="en-US" altLang="zh-TW" sz="1200" dirty="0" smtClean="0">
                          <a:latin typeface="+mn-lt"/>
                        </a:rPr>
                        <a:t>MAC-&gt;FIS</a:t>
                      </a:r>
                      <a:endParaRPr lang="zh-TW" altLang="en-US" sz="1200" dirty="0">
                        <a:latin typeface="+mn-lt"/>
                      </a:endParaRPr>
                    </a:p>
                  </a:txBody>
                  <a:tcPr/>
                </a:tc>
                <a:tc>
                  <a:txBody>
                    <a:bodyPr/>
                    <a:lstStyle/>
                    <a:p>
                      <a:r>
                        <a:rPr lang="en-US" altLang="zh-TW" sz="1200" dirty="0" smtClean="0">
                          <a:latin typeface="+mn-lt"/>
                        </a:rPr>
                        <a:t>Fish</a:t>
                      </a:r>
                      <a:r>
                        <a:rPr lang="en-US" altLang="zh-TW" sz="1200" baseline="0" dirty="0" smtClean="0">
                          <a:latin typeface="+mn-lt"/>
                        </a:rPr>
                        <a:t> feed on </a:t>
                      </a:r>
                      <a:r>
                        <a:rPr lang="en-US" altLang="zh-TW" sz="1200" baseline="0" dirty="0" err="1" smtClean="0">
                          <a:latin typeface="+mn-lt"/>
                        </a:rPr>
                        <a:t>macrofauna</a:t>
                      </a:r>
                      <a:endParaRPr lang="zh-TW" altLang="en-US" sz="1200" dirty="0">
                        <a:latin typeface="+mn-lt"/>
                      </a:endParaRPr>
                    </a:p>
                  </a:txBody>
                  <a:tcPr/>
                </a:tc>
                <a:extLst>
                  <a:ext uri="{0D108BD9-81ED-4DB2-BD59-A6C34878D82A}">
                    <a16:rowId xmlns:a16="http://schemas.microsoft.com/office/drawing/2014/main" val="3863493398"/>
                  </a:ext>
                </a:extLst>
              </a:tr>
              <a:tr h="370840">
                <a:tc>
                  <a:txBody>
                    <a:bodyPr/>
                    <a:lstStyle/>
                    <a:p>
                      <a:r>
                        <a:rPr lang="en-US" altLang="zh-TW" sz="1200" dirty="0" smtClean="0">
                          <a:latin typeface="+mn-lt"/>
                        </a:rPr>
                        <a:t>f20</a:t>
                      </a:r>
                      <a:endParaRPr lang="zh-TW" altLang="en-US" sz="1200" dirty="0">
                        <a:latin typeface="+mn-lt"/>
                      </a:endParaRPr>
                    </a:p>
                  </a:txBody>
                  <a:tcPr/>
                </a:tc>
                <a:tc>
                  <a:txBody>
                    <a:bodyPr/>
                    <a:lstStyle/>
                    <a:p>
                      <a:r>
                        <a:rPr lang="en-US" altLang="zh-TW" sz="1200" dirty="0" smtClean="0">
                          <a:latin typeface="+mn-lt"/>
                        </a:rPr>
                        <a:t>MEG-&gt;FIS</a:t>
                      </a:r>
                      <a:endParaRPr lang="zh-TW" altLang="en-US" sz="1200" dirty="0">
                        <a:latin typeface="+mn-lt"/>
                      </a:endParaRPr>
                    </a:p>
                  </a:txBody>
                  <a:tcPr/>
                </a:tc>
                <a:tc>
                  <a:txBody>
                    <a:bodyPr/>
                    <a:lstStyle/>
                    <a:p>
                      <a:r>
                        <a:rPr lang="en-US" altLang="zh-TW" sz="1200" dirty="0" smtClean="0">
                          <a:latin typeface="+mn-lt"/>
                        </a:rPr>
                        <a:t>Fish</a:t>
                      </a:r>
                      <a:r>
                        <a:rPr lang="en-US" altLang="zh-TW" sz="1200" baseline="0" dirty="0" smtClean="0">
                          <a:latin typeface="+mn-lt"/>
                        </a:rPr>
                        <a:t> feed on megafauna</a:t>
                      </a:r>
                      <a:endParaRPr lang="zh-TW" altLang="en-US" sz="1200" dirty="0">
                        <a:latin typeface="+mn-lt"/>
                      </a:endParaRPr>
                    </a:p>
                  </a:txBody>
                  <a:tcPr/>
                </a:tc>
                <a:extLst>
                  <a:ext uri="{0D108BD9-81ED-4DB2-BD59-A6C34878D82A}">
                    <a16:rowId xmlns:a16="http://schemas.microsoft.com/office/drawing/2014/main" val="3137605535"/>
                  </a:ext>
                </a:extLst>
              </a:tr>
              <a:tr h="370840">
                <a:tc>
                  <a:txBody>
                    <a:bodyPr/>
                    <a:lstStyle/>
                    <a:p>
                      <a:r>
                        <a:rPr lang="en-US" altLang="zh-TW" sz="1200" dirty="0" smtClean="0">
                          <a:latin typeface="+mn-lt"/>
                        </a:rPr>
                        <a:t>f21</a:t>
                      </a:r>
                      <a:endParaRPr lang="zh-TW" altLang="en-US" sz="1200" dirty="0">
                        <a:latin typeface="+mn-lt"/>
                      </a:endParaRPr>
                    </a:p>
                  </a:txBody>
                  <a:tcPr/>
                </a:tc>
                <a:tc>
                  <a:txBody>
                    <a:bodyPr/>
                    <a:lstStyle/>
                    <a:p>
                      <a:r>
                        <a:rPr lang="en-US" altLang="zh-TW" sz="1200" dirty="0" smtClean="0">
                          <a:latin typeface="+mn-lt"/>
                        </a:rPr>
                        <a:t>BAC-&gt;DIC_W</a:t>
                      </a:r>
                      <a:endParaRPr lang="zh-TW" altLang="en-US" sz="1200" dirty="0">
                        <a:latin typeface="+mn-lt"/>
                      </a:endParaRPr>
                    </a:p>
                  </a:txBody>
                  <a:tcPr/>
                </a:tc>
                <a:tc>
                  <a:txBody>
                    <a:bodyPr/>
                    <a:lstStyle/>
                    <a:p>
                      <a:r>
                        <a:rPr lang="en-US" altLang="zh-TW" sz="1200" dirty="0" smtClean="0">
                          <a:latin typeface="+mn-lt"/>
                        </a:rPr>
                        <a:t>Bacteria respiration</a:t>
                      </a:r>
                      <a:endParaRPr lang="zh-TW" altLang="en-US" sz="1200" dirty="0">
                        <a:latin typeface="+mn-lt"/>
                      </a:endParaRPr>
                    </a:p>
                  </a:txBody>
                  <a:tcPr/>
                </a:tc>
                <a:extLst>
                  <a:ext uri="{0D108BD9-81ED-4DB2-BD59-A6C34878D82A}">
                    <a16:rowId xmlns:a16="http://schemas.microsoft.com/office/drawing/2014/main" val="4079069678"/>
                  </a:ext>
                </a:extLst>
              </a:tr>
              <a:tr h="370840">
                <a:tc>
                  <a:txBody>
                    <a:bodyPr/>
                    <a:lstStyle/>
                    <a:p>
                      <a:r>
                        <a:rPr lang="en-US" altLang="zh-TW" sz="1200" dirty="0" smtClean="0">
                          <a:latin typeface="+mn-lt"/>
                        </a:rPr>
                        <a:t>f22</a:t>
                      </a:r>
                      <a:endParaRPr lang="zh-TW" altLang="en-US" sz="1200" dirty="0">
                        <a:latin typeface="+mn-lt"/>
                      </a:endParaRPr>
                    </a:p>
                  </a:txBody>
                  <a:tcPr/>
                </a:tc>
                <a:tc>
                  <a:txBody>
                    <a:bodyPr/>
                    <a:lstStyle/>
                    <a:p>
                      <a:r>
                        <a:rPr lang="en-US" altLang="zh-TW" sz="1200" dirty="0" smtClean="0">
                          <a:latin typeface="+mn-lt"/>
                        </a:rPr>
                        <a:t>MEI-&gt;DIC_W</a:t>
                      </a:r>
                      <a:endParaRPr lang="zh-TW" altLang="en-US" sz="1200" dirty="0">
                        <a:latin typeface="+mn-lt"/>
                      </a:endParaRPr>
                    </a:p>
                  </a:txBody>
                  <a:tcPr/>
                </a:tc>
                <a:tc>
                  <a:txBody>
                    <a:bodyPr/>
                    <a:lstStyle/>
                    <a:p>
                      <a:r>
                        <a:rPr lang="en-US" altLang="zh-TW" sz="1200" dirty="0" err="1" smtClean="0">
                          <a:latin typeface="+mn-lt"/>
                        </a:rPr>
                        <a:t>Meiofauna</a:t>
                      </a:r>
                      <a:r>
                        <a:rPr lang="en-US" altLang="zh-TW" sz="1200" dirty="0" smtClean="0">
                          <a:latin typeface="+mn-lt"/>
                        </a:rPr>
                        <a:t> respiration</a:t>
                      </a:r>
                      <a:endParaRPr lang="zh-TW" altLang="en-US" sz="1200" dirty="0">
                        <a:latin typeface="+mn-lt"/>
                      </a:endParaRPr>
                    </a:p>
                  </a:txBody>
                  <a:tcPr/>
                </a:tc>
                <a:extLst>
                  <a:ext uri="{0D108BD9-81ED-4DB2-BD59-A6C34878D82A}">
                    <a16:rowId xmlns:a16="http://schemas.microsoft.com/office/drawing/2014/main" val="2926865966"/>
                  </a:ext>
                </a:extLst>
              </a:tr>
              <a:tr h="370840">
                <a:tc>
                  <a:txBody>
                    <a:bodyPr/>
                    <a:lstStyle/>
                    <a:p>
                      <a:r>
                        <a:rPr lang="en-US" altLang="zh-TW" sz="1200" dirty="0" smtClean="0">
                          <a:latin typeface="+mn-lt"/>
                        </a:rPr>
                        <a:t>f23</a:t>
                      </a:r>
                      <a:endParaRPr lang="zh-TW" altLang="en-US" sz="1200" dirty="0">
                        <a:latin typeface="+mn-lt"/>
                      </a:endParaRPr>
                    </a:p>
                  </a:txBody>
                  <a:tcPr/>
                </a:tc>
                <a:tc>
                  <a:txBody>
                    <a:bodyPr/>
                    <a:lstStyle/>
                    <a:p>
                      <a:r>
                        <a:rPr lang="en-US" altLang="zh-TW" sz="1200" dirty="0" smtClean="0">
                          <a:latin typeface="+mn-lt"/>
                        </a:rPr>
                        <a:t>MAC-&gt;DIC_W</a:t>
                      </a:r>
                      <a:endParaRPr lang="zh-TW" altLang="en-US" sz="1200" dirty="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err="1" smtClean="0">
                          <a:latin typeface="+mn-lt"/>
                        </a:rPr>
                        <a:t>macrofauna</a:t>
                      </a:r>
                      <a:r>
                        <a:rPr lang="en-US" altLang="zh-TW" sz="1200" dirty="0" smtClean="0">
                          <a:latin typeface="+mn-lt"/>
                        </a:rPr>
                        <a:t> respiration</a:t>
                      </a:r>
                      <a:endParaRPr lang="zh-TW" altLang="en-US" sz="1200" dirty="0" smtClean="0">
                        <a:latin typeface="+mn-lt"/>
                      </a:endParaRPr>
                    </a:p>
                  </a:txBody>
                  <a:tcPr/>
                </a:tc>
                <a:extLst>
                  <a:ext uri="{0D108BD9-81ED-4DB2-BD59-A6C34878D82A}">
                    <a16:rowId xmlns:a16="http://schemas.microsoft.com/office/drawing/2014/main" val="478006076"/>
                  </a:ext>
                </a:extLst>
              </a:tr>
              <a:tr h="370840">
                <a:tc>
                  <a:txBody>
                    <a:bodyPr/>
                    <a:lstStyle/>
                    <a:p>
                      <a:r>
                        <a:rPr lang="en-US" altLang="zh-TW" sz="1200" dirty="0" smtClean="0">
                          <a:latin typeface="+mn-lt"/>
                        </a:rPr>
                        <a:t>f24</a:t>
                      </a:r>
                      <a:endParaRPr lang="zh-TW" altLang="en-US" sz="1200" dirty="0">
                        <a:latin typeface="+mn-lt"/>
                      </a:endParaRPr>
                    </a:p>
                  </a:txBody>
                  <a:tcPr/>
                </a:tc>
                <a:tc>
                  <a:txBody>
                    <a:bodyPr/>
                    <a:lstStyle/>
                    <a:p>
                      <a:r>
                        <a:rPr lang="en-US" altLang="zh-TW" sz="1200" dirty="0" smtClean="0">
                          <a:latin typeface="+mn-lt"/>
                        </a:rPr>
                        <a:t>MEG-&gt;DIC_W</a:t>
                      </a:r>
                      <a:endParaRPr lang="zh-TW" altLang="en-US" sz="1200" dirty="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latin typeface="+mn-lt"/>
                        </a:rPr>
                        <a:t>megafauna respiration</a:t>
                      </a:r>
                      <a:endParaRPr lang="zh-TW" altLang="en-US" sz="1200" dirty="0" smtClean="0">
                        <a:latin typeface="+mn-lt"/>
                      </a:endParaRPr>
                    </a:p>
                  </a:txBody>
                  <a:tcPr/>
                </a:tc>
                <a:extLst>
                  <a:ext uri="{0D108BD9-81ED-4DB2-BD59-A6C34878D82A}">
                    <a16:rowId xmlns:a16="http://schemas.microsoft.com/office/drawing/2014/main" val="3011315748"/>
                  </a:ext>
                </a:extLst>
              </a:tr>
              <a:tr h="370840">
                <a:tc>
                  <a:txBody>
                    <a:bodyPr/>
                    <a:lstStyle/>
                    <a:p>
                      <a:r>
                        <a:rPr lang="en-US" altLang="zh-TW" sz="1200" dirty="0" smtClean="0">
                          <a:latin typeface="+mn-lt"/>
                        </a:rPr>
                        <a:t>f25</a:t>
                      </a:r>
                      <a:endParaRPr lang="zh-TW" altLang="en-US" sz="1200" dirty="0">
                        <a:latin typeface="+mn-lt"/>
                      </a:endParaRPr>
                    </a:p>
                  </a:txBody>
                  <a:tcPr/>
                </a:tc>
                <a:tc>
                  <a:txBody>
                    <a:bodyPr/>
                    <a:lstStyle/>
                    <a:p>
                      <a:r>
                        <a:rPr lang="en-US" altLang="zh-TW" sz="1200" dirty="0" smtClean="0">
                          <a:latin typeface="+mn-lt"/>
                        </a:rPr>
                        <a:t>FIS-&gt;DIC_W</a:t>
                      </a:r>
                      <a:endParaRPr lang="zh-TW" altLang="en-US" sz="1200" dirty="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latin typeface="+mn-lt"/>
                        </a:rPr>
                        <a:t>fish respiration</a:t>
                      </a:r>
                      <a:endParaRPr lang="zh-TW" altLang="en-US" sz="1200" dirty="0" smtClean="0">
                        <a:latin typeface="+mn-lt"/>
                      </a:endParaRPr>
                    </a:p>
                  </a:txBody>
                  <a:tcPr/>
                </a:tc>
                <a:extLst>
                  <a:ext uri="{0D108BD9-81ED-4DB2-BD59-A6C34878D82A}">
                    <a16:rowId xmlns:a16="http://schemas.microsoft.com/office/drawing/2014/main" val="1242351842"/>
                  </a:ext>
                </a:extLst>
              </a:tr>
              <a:tr h="370840">
                <a:tc>
                  <a:txBody>
                    <a:bodyPr/>
                    <a:lstStyle/>
                    <a:p>
                      <a:r>
                        <a:rPr lang="en-US" altLang="zh-TW" sz="1200" dirty="0" smtClean="0">
                          <a:latin typeface="+mn-lt"/>
                        </a:rPr>
                        <a:t>f26</a:t>
                      </a:r>
                      <a:endParaRPr lang="zh-TW" altLang="en-US" sz="1200" dirty="0">
                        <a:latin typeface="+mn-lt"/>
                      </a:endParaRPr>
                    </a:p>
                  </a:txBody>
                  <a:tcPr/>
                </a:tc>
                <a:tc>
                  <a:txBody>
                    <a:bodyPr/>
                    <a:lstStyle/>
                    <a:p>
                      <a:r>
                        <a:rPr lang="en-US" altLang="zh-TW" sz="1200" dirty="0" smtClean="0">
                          <a:latin typeface="+mn-lt"/>
                        </a:rPr>
                        <a:t>MEG-&gt;EXP_B</a:t>
                      </a:r>
                      <a:endParaRPr lang="zh-TW" altLang="en-US" sz="1200" dirty="0">
                        <a:latin typeface="+mn-lt"/>
                      </a:endParaRPr>
                    </a:p>
                  </a:txBody>
                  <a:tcPr/>
                </a:tc>
                <a:tc>
                  <a:txBody>
                    <a:bodyPr/>
                    <a:lstStyle/>
                    <a:p>
                      <a:r>
                        <a:rPr lang="en-US" altLang="zh-TW" sz="1200" dirty="0" smtClean="0">
                          <a:latin typeface="+mn-lt"/>
                        </a:rPr>
                        <a:t>Megafauna</a:t>
                      </a:r>
                      <a:r>
                        <a:rPr lang="en-US" altLang="zh-TW" sz="1200" baseline="0" dirty="0" smtClean="0">
                          <a:latin typeface="+mn-lt"/>
                        </a:rPr>
                        <a:t> loss to predation</a:t>
                      </a:r>
                      <a:endParaRPr lang="zh-TW" altLang="en-US" sz="1200" dirty="0">
                        <a:latin typeface="+mn-lt"/>
                      </a:endParaRPr>
                    </a:p>
                  </a:txBody>
                  <a:tcPr/>
                </a:tc>
                <a:extLst>
                  <a:ext uri="{0D108BD9-81ED-4DB2-BD59-A6C34878D82A}">
                    <a16:rowId xmlns:a16="http://schemas.microsoft.com/office/drawing/2014/main" val="1733856079"/>
                  </a:ext>
                </a:extLst>
              </a:tr>
              <a:tr h="370840">
                <a:tc>
                  <a:txBody>
                    <a:bodyPr/>
                    <a:lstStyle/>
                    <a:p>
                      <a:r>
                        <a:rPr lang="en-US" altLang="zh-TW" sz="1200" dirty="0" smtClean="0">
                          <a:latin typeface="+mn-lt"/>
                        </a:rPr>
                        <a:t>f27</a:t>
                      </a:r>
                      <a:endParaRPr lang="zh-TW" altLang="en-US" sz="1200" dirty="0">
                        <a:latin typeface="+mn-lt"/>
                      </a:endParaRPr>
                    </a:p>
                  </a:txBody>
                  <a:tcPr/>
                </a:tc>
                <a:tc>
                  <a:txBody>
                    <a:bodyPr/>
                    <a:lstStyle/>
                    <a:p>
                      <a:r>
                        <a:rPr lang="en-US" altLang="zh-TW" sz="1200" dirty="0" smtClean="0">
                          <a:latin typeface="+mn-lt"/>
                        </a:rPr>
                        <a:t>FIS-&gt;EXP_B</a:t>
                      </a:r>
                      <a:endParaRPr lang="zh-TW" altLang="en-US" sz="1200" dirty="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smtClean="0">
                          <a:latin typeface="+mn-lt"/>
                        </a:rPr>
                        <a:t>fish loss to predation</a:t>
                      </a:r>
                      <a:endParaRPr lang="zh-TW" altLang="en-US" sz="1200" dirty="0" smtClean="0">
                        <a:latin typeface="+mn-lt"/>
                      </a:endParaRPr>
                    </a:p>
                  </a:txBody>
                  <a:tcPr/>
                </a:tc>
                <a:extLst>
                  <a:ext uri="{0D108BD9-81ED-4DB2-BD59-A6C34878D82A}">
                    <a16:rowId xmlns:a16="http://schemas.microsoft.com/office/drawing/2014/main" val="1915146460"/>
                  </a:ext>
                </a:extLst>
              </a:tr>
            </a:tbl>
          </a:graphicData>
        </a:graphic>
      </p:graphicFrame>
    </p:spTree>
    <p:extLst>
      <p:ext uri="{BB962C8B-B14F-4D97-AF65-F5344CB8AC3E}">
        <p14:creationId xmlns:p14="http://schemas.microsoft.com/office/powerpoint/2010/main" val="6768449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字方塊 40"/>
          <p:cNvSpPr txBox="1"/>
          <p:nvPr/>
        </p:nvSpPr>
        <p:spPr>
          <a:xfrm>
            <a:off x="594911" y="572878"/>
            <a:ext cx="971420" cy="523220"/>
          </a:xfrm>
          <a:prstGeom prst="rect">
            <a:avLst/>
          </a:prstGeom>
          <a:noFill/>
        </p:spPr>
        <p:txBody>
          <a:bodyPr wrap="none" rtlCol="0">
            <a:spAutoFit/>
          </a:bodyPr>
          <a:lstStyle/>
          <a:p>
            <a:r>
              <a:rPr lang="en-US" altLang="zh-TW" sz="2800" dirty="0" smtClean="0"/>
              <a:t>Stock</a:t>
            </a:r>
            <a:endParaRPr lang="zh-TW" altLang="en-US" sz="2800" dirty="0"/>
          </a:p>
        </p:txBody>
      </p:sp>
      <p:graphicFrame>
        <p:nvGraphicFramePr>
          <p:cNvPr id="43" name="表格 42"/>
          <p:cNvGraphicFramePr>
            <a:graphicFrameLocks noGrp="1"/>
          </p:cNvGraphicFramePr>
          <p:nvPr>
            <p:extLst>
              <p:ext uri="{D42A27DB-BD31-4B8C-83A1-F6EECF244321}">
                <p14:modId xmlns:p14="http://schemas.microsoft.com/office/powerpoint/2010/main" val="2037861472"/>
              </p:ext>
            </p:extLst>
          </p:nvPr>
        </p:nvGraphicFramePr>
        <p:xfrm>
          <a:off x="67146" y="1315200"/>
          <a:ext cx="11969580" cy="3566160"/>
        </p:xfrm>
        <a:graphic>
          <a:graphicData uri="http://schemas.openxmlformats.org/drawingml/2006/table">
            <a:tbl>
              <a:tblPr firstRow="1" bandRow="1">
                <a:tableStyleId>{5C22544A-7EE6-4342-B048-85BDC9FD1C3A}</a:tableStyleId>
              </a:tblPr>
              <a:tblGrid>
                <a:gridCol w="1672240">
                  <a:extLst>
                    <a:ext uri="{9D8B030D-6E8A-4147-A177-3AD203B41FA5}">
                      <a16:colId xmlns:a16="http://schemas.microsoft.com/office/drawing/2014/main" val="3301793106"/>
                    </a:ext>
                  </a:extLst>
                </a:gridCol>
                <a:gridCol w="2574335">
                  <a:extLst>
                    <a:ext uri="{9D8B030D-6E8A-4147-A177-3AD203B41FA5}">
                      <a16:colId xmlns:a16="http://schemas.microsoft.com/office/drawing/2014/main" val="4053178306"/>
                    </a:ext>
                  </a:extLst>
                </a:gridCol>
                <a:gridCol w="2574335">
                  <a:extLst>
                    <a:ext uri="{9D8B030D-6E8A-4147-A177-3AD203B41FA5}">
                      <a16:colId xmlns:a16="http://schemas.microsoft.com/office/drawing/2014/main" val="1085765090"/>
                    </a:ext>
                  </a:extLst>
                </a:gridCol>
                <a:gridCol w="2574335">
                  <a:extLst>
                    <a:ext uri="{9D8B030D-6E8A-4147-A177-3AD203B41FA5}">
                      <a16:colId xmlns:a16="http://schemas.microsoft.com/office/drawing/2014/main" val="2387077062"/>
                    </a:ext>
                  </a:extLst>
                </a:gridCol>
                <a:gridCol w="2574335">
                  <a:extLst>
                    <a:ext uri="{9D8B030D-6E8A-4147-A177-3AD203B41FA5}">
                      <a16:colId xmlns:a16="http://schemas.microsoft.com/office/drawing/2014/main" val="1771232239"/>
                    </a:ext>
                  </a:extLst>
                </a:gridCol>
              </a:tblGrid>
              <a:tr h="370840">
                <a:tc>
                  <a:txBody>
                    <a:bodyPr/>
                    <a:lstStyle/>
                    <a:p>
                      <a:pPr algn="ctr"/>
                      <a:r>
                        <a:rPr lang="en-US" altLang="zh-TW" sz="2400" dirty="0" smtClean="0">
                          <a:latin typeface="+mn-lt"/>
                        </a:rPr>
                        <a:t>Compart-</a:t>
                      </a:r>
                      <a:r>
                        <a:rPr lang="en-US" altLang="zh-TW" sz="2400" dirty="0" err="1" smtClean="0">
                          <a:latin typeface="+mn-lt"/>
                        </a:rPr>
                        <a:t>ment</a:t>
                      </a:r>
                      <a:endParaRPr lang="en-US" altLang="zh-TW" sz="2400" dirty="0" smtClean="0">
                        <a:latin typeface="+mn-lt"/>
                      </a:endParaRPr>
                    </a:p>
                  </a:txBody>
                  <a:tcPr/>
                </a:tc>
                <a:tc>
                  <a:txBody>
                    <a:bodyPr/>
                    <a:lstStyle/>
                    <a:p>
                      <a:pPr algn="ctr"/>
                      <a:r>
                        <a:rPr lang="en-US" altLang="zh-TW" sz="2400" dirty="0" smtClean="0">
                          <a:latin typeface="+mn-lt"/>
                        </a:rPr>
                        <a:t>Stock (</a:t>
                      </a:r>
                      <a:r>
                        <a:rPr lang="en-US" altLang="zh-TW" sz="2400" dirty="0" err="1" smtClean="0">
                          <a:latin typeface="+mn-lt"/>
                        </a:rPr>
                        <a:t>mgC</a:t>
                      </a:r>
                      <a:r>
                        <a:rPr lang="en-US" altLang="zh-TW" sz="2400" dirty="0" smtClean="0">
                          <a:latin typeface="+mn-lt"/>
                        </a:rPr>
                        <a:t>/m2)</a:t>
                      </a:r>
                    </a:p>
                    <a:p>
                      <a:pPr algn="ctr"/>
                      <a:r>
                        <a:rPr lang="en-US" altLang="zh-TW" sz="2400" dirty="0" smtClean="0">
                          <a:latin typeface="+mn-lt"/>
                        </a:rPr>
                        <a:t>MT1</a:t>
                      </a:r>
                      <a:r>
                        <a:rPr lang="zh-TW" altLang="en-US" sz="2400" dirty="0" smtClean="0">
                          <a:latin typeface="+mn-lt"/>
                        </a:rPr>
                        <a:t> </a:t>
                      </a:r>
                      <a:r>
                        <a:rPr lang="en-US" altLang="zh-TW" sz="2400" dirty="0" smtClean="0">
                          <a:latin typeface="+mn-lt"/>
                        </a:rPr>
                        <a:t>(</a:t>
                      </a:r>
                      <a:r>
                        <a:rPr lang="en-US" altLang="zh-TW" sz="2400" dirty="0" smtClean="0"/>
                        <a:t>482 m)</a:t>
                      </a:r>
                      <a:endParaRPr lang="zh-TW" altLang="en-US" sz="2400" dirty="0">
                        <a:latin typeface="+mn-lt"/>
                      </a:endParaRPr>
                    </a:p>
                  </a:txBody>
                  <a:tcPr/>
                </a:tc>
                <a:tc>
                  <a:txBody>
                    <a:bodyPr/>
                    <a:lstStyle/>
                    <a:p>
                      <a:pPr algn="ctr"/>
                      <a:r>
                        <a:rPr lang="en-US" altLang="zh-TW" sz="2400" dirty="0" smtClean="0">
                          <a:latin typeface="+mn-lt"/>
                        </a:rPr>
                        <a:t>Stock (</a:t>
                      </a:r>
                      <a:r>
                        <a:rPr lang="en-US" altLang="zh-TW" sz="2400" dirty="0" err="1" smtClean="0">
                          <a:latin typeface="+mn-lt"/>
                        </a:rPr>
                        <a:t>mgC</a:t>
                      </a:r>
                      <a:r>
                        <a:rPr lang="en-US" altLang="zh-TW" sz="2400" dirty="0" smtClean="0">
                          <a:latin typeface="+mn-lt"/>
                        </a:rPr>
                        <a:t>/m2)</a:t>
                      </a:r>
                    </a:p>
                    <a:p>
                      <a:pPr algn="ctr"/>
                      <a:r>
                        <a:rPr lang="en-US" altLang="zh-TW" sz="2400" dirty="0" smtClean="0">
                          <a:latin typeface="+mn-lt"/>
                        </a:rPr>
                        <a:t>MT3</a:t>
                      </a:r>
                      <a:r>
                        <a:rPr lang="en-US" altLang="zh-TW" sz="2400" baseline="0" dirty="0" smtClean="0">
                          <a:latin typeface="+mn-lt"/>
                        </a:rPr>
                        <a:t> (985m)</a:t>
                      </a:r>
                      <a:endParaRPr lang="zh-TW" altLang="en-US" sz="2400" dirty="0">
                        <a:latin typeface="+mn-lt"/>
                      </a:endParaRPr>
                    </a:p>
                  </a:txBody>
                  <a:tcPr/>
                </a:tc>
                <a:tc>
                  <a:txBody>
                    <a:bodyPr/>
                    <a:lstStyle/>
                    <a:p>
                      <a:pPr algn="ctr"/>
                      <a:r>
                        <a:rPr lang="en-US" altLang="zh-TW" sz="2400" dirty="0" smtClean="0">
                          <a:latin typeface="+mn-lt"/>
                        </a:rPr>
                        <a:t>Stock (</a:t>
                      </a:r>
                      <a:r>
                        <a:rPr lang="en-US" altLang="zh-TW" sz="2400" dirty="0" err="1" smtClean="0">
                          <a:latin typeface="+mn-lt"/>
                        </a:rPr>
                        <a:t>mgC</a:t>
                      </a:r>
                      <a:r>
                        <a:rPr lang="en-US" altLang="zh-TW" sz="2400" dirty="0" smtClean="0">
                          <a:latin typeface="+mn-lt"/>
                        </a:rPr>
                        <a:t>/m2)</a:t>
                      </a:r>
                    </a:p>
                    <a:p>
                      <a:pPr algn="ctr"/>
                      <a:r>
                        <a:rPr lang="en-US" altLang="zh-TW" sz="2400" dirty="0" smtClean="0">
                          <a:latin typeface="+mn-lt"/>
                        </a:rPr>
                        <a:t>S36 (768m)</a:t>
                      </a:r>
                      <a:endParaRPr lang="zh-TW" altLang="en-US" sz="2400" dirty="0">
                        <a:latin typeface="+mn-lt"/>
                      </a:endParaRPr>
                    </a:p>
                  </a:txBody>
                  <a:tcPr/>
                </a:tc>
                <a:tc>
                  <a:txBody>
                    <a:bodyPr/>
                    <a:lstStyle/>
                    <a:p>
                      <a:pPr algn="ctr"/>
                      <a:r>
                        <a:rPr lang="en-US" altLang="zh-TW" sz="2400" dirty="0" smtClean="0">
                          <a:latin typeface="+mn-lt"/>
                        </a:rPr>
                        <a:t>Stock (</a:t>
                      </a:r>
                      <a:r>
                        <a:rPr lang="en-US" altLang="zh-TW" sz="2400" dirty="0" err="1" smtClean="0">
                          <a:latin typeface="+mn-lt"/>
                        </a:rPr>
                        <a:t>mgC</a:t>
                      </a:r>
                      <a:r>
                        <a:rPr lang="en-US" altLang="zh-TW" sz="2400" dirty="0" smtClean="0">
                          <a:latin typeface="+mn-lt"/>
                        </a:rPr>
                        <a:t>/m2)</a:t>
                      </a:r>
                    </a:p>
                    <a:p>
                      <a:pPr algn="ctr"/>
                      <a:r>
                        <a:rPr lang="en-US" altLang="zh-TW" sz="2400" dirty="0" smtClean="0">
                          <a:latin typeface="+mn-lt"/>
                        </a:rPr>
                        <a:t>S42 (1838m)</a:t>
                      </a:r>
                      <a:endParaRPr lang="zh-TW" altLang="en-US" sz="2400" dirty="0">
                        <a:latin typeface="+mn-lt"/>
                      </a:endParaRPr>
                    </a:p>
                  </a:txBody>
                  <a:tcPr/>
                </a:tc>
                <a:extLst>
                  <a:ext uri="{0D108BD9-81ED-4DB2-BD59-A6C34878D82A}">
                    <a16:rowId xmlns:a16="http://schemas.microsoft.com/office/drawing/2014/main" val="1212044641"/>
                  </a:ext>
                </a:extLst>
              </a:tr>
              <a:tr h="370840">
                <a:tc>
                  <a:txBody>
                    <a:bodyPr/>
                    <a:lstStyle/>
                    <a:p>
                      <a:pPr algn="ctr"/>
                      <a:r>
                        <a:rPr lang="en-US" altLang="zh-TW" sz="2400" dirty="0" smtClean="0">
                          <a:latin typeface="+mn-lt"/>
                        </a:rPr>
                        <a:t>SED</a:t>
                      </a:r>
                      <a:endParaRPr lang="zh-TW" altLang="en-US" sz="2400" dirty="0">
                        <a:latin typeface="+mn-lt"/>
                      </a:endParaRPr>
                    </a:p>
                  </a:txBody>
                  <a:tcPr/>
                </a:tc>
                <a:tc>
                  <a:txBody>
                    <a:bodyPr/>
                    <a:lstStyle/>
                    <a:p>
                      <a:pPr algn="ctr" fontAlgn="ctr"/>
                      <a:r>
                        <a:rPr lang="en-US" sz="2400" b="0" i="0" u="none" strike="noStrike" dirty="0" smtClean="0">
                          <a:solidFill>
                            <a:srgbClr val="000000"/>
                          </a:solidFill>
                          <a:effectLst/>
                          <a:latin typeface="+mn-lt"/>
                          <a:ea typeface="新細明體" panose="02020500000000000000" pitchFamily="18" charset="-120"/>
                        </a:rPr>
                        <a:t>7.6E+05</a:t>
                      </a:r>
                      <a:endParaRPr lang="en-US" sz="2400" b="0" i="0" u="none" strike="noStrike" dirty="0">
                        <a:solidFill>
                          <a:srgbClr val="000000"/>
                        </a:solidFill>
                        <a:effectLst/>
                        <a:latin typeface="+mn-lt"/>
                        <a:ea typeface="新細明體" panose="02020500000000000000" pitchFamily="18" charset="-120"/>
                      </a:endParaRPr>
                    </a:p>
                  </a:txBody>
                  <a:tcPr marL="6350" marR="6350" marT="6350" marB="0" anchor="ctr"/>
                </a:tc>
                <a:tc>
                  <a:txBody>
                    <a:bodyPr/>
                    <a:lstStyle/>
                    <a:p>
                      <a:pPr algn="ctr" fontAlgn="ctr"/>
                      <a:r>
                        <a:rPr lang="en-US" sz="2400" b="0" i="0" u="none" strike="noStrike" dirty="0">
                          <a:solidFill>
                            <a:srgbClr val="000000"/>
                          </a:solidFill>
                          <a:effectLst/>
                          <a:latin typeface="+mn-lt"/>
                          <a:ea typeface="新細明體" panose="02020500000000000000" pitchFamily="18" charset="-120"/>
                        </a:rPr>
                        <a:t>7.02E+05</a:t>
                      </a:r>
                    </a:p>
                  </a:txBody>
                  <a:tcPr marL="6350" marR="6350" marT="6350" marB="0" anchor="ctr"/>
                </a:tc>
                <a:tc>
                  <a:txBody>
                    <a:bodyPr/>
                    <a:lstStyle/>
                    <a:p>
                      <a:pPr algn="ctr" fontAlgn="ctr"/>
                      <a:r>
                        <a:rPr lang="en-US" sz="2400" b="0" i="0" u="none" strike="noStrike" dirty="0" smtClean="0">
                          <a:solidFill>
                            <a:srgbClr val="000000"/>
                          </a:solidFill>
                          <a:effectLst/>
                          <a:latin typeface="+mn-lt"/>
                          <a:ea typeface="新細明體" panose="02020500000000000000" pitchFamily="18" charset="-120"/>
                        </a:rPr>
                        <a:t>6.72E+05</a:t>
                      </a:r>
                      <a:endParaRPr lang="en-US" sz="2400" b="0" i="0" u="none" strike="noStrike" dirty="0">
                        <a:solidFill>
                          <a:srgbClr val="000000"/>
                        </a:solidFill>
                        <a:effectLst/>
                        <a:latin typeface="+mn-lt"/>
                        <a:ea typeface="新細明體" panose="02020500000000000000" pitchFamily="18" charset="-120"/>
                      </a:endParaRPr>
                    </a:p>
                  </a:txBody>
                  <a:tcPr marL="6350" marR="6350" marT="6350" marB="0" anchor="ctr"/>
                </a:tc>
                <a:tc>
                  <a:txBody>
                    <a:bodyPr/>
                    <a:lstStyle/>
                    <a:p>
                      <a:pPr algn="ctr" fontAlgn="ctr"/>
                      <a:r>
                        <a:rPr lang="en-US" sz="2400" b="0" i="0" u="none" strike="noStrike" dirty="0" smtClean="0">
                          <a:solidFill>
                            <a:srgbClr val="000000"/>
                          </a:solidFill>
                          <a:effectLst/>
                          <a:latin typeface="+mn-lt"/>
                          <a:ea typeface="新細明體" panose="02020500000000000000" pitchFamily="18" charset="-120"/>
                        </a:rPr>
                        <a:t>3.75E+05</a:t>
                      </a:r>
                      <a:endParaRPr lang="en-US" sz="2400" b="0" i="0" u="none" strike="noStrike" dirty="0">
                        <a:solidFill>
                          <a:srgbClr val="000000"/>
                        </a:solidFill>
                        <a:effectLst/>
                        <a:latin typeface="+mn-lt"/>
                        <a:ea typeface="新細明體" panose="02020500000000000000" pitchFamily="18" charset="-120"/>
                      </a:endParaRPr>
                    </a:p>
                  </a:txBody>
                  <a:tcPr marL="6350" marR="6350" marT="6350" marB="0" anchor="ctr"/>
                </a:tc>
                <a:extLst>
                  <a:ext uri="{0D108BD9-81ED-4DB2-BD59-A6C34878D82A}">
                    <a16:rowId xmlns:a16="http://schemas.microsoft.com/office/drawing/2014/main" val="2236888466"/>
                  </a:ext>
                </a:extLst>
              </a:tr>
              <a:tr h="370840">
                <a:tc>
                  <a:txBody>
                    <a:bodyPr/>
                    <a:lstStyle/>
                    <a:p>
                      <a:pPr algn="ctr"/>
                      <a:r>
                        <a:rPr lang="en-US" altLang="zh-TW" sz="2400" dirty="0" smtClean="0">
                          <a:latin typeface="+mn-lt"/>
                        </a:rPr>
                        <a:t>BAC</a:t>
                      </a:r>
                      <a:endParaRPr lang="zh-TW" altLang="en-US" sz="2400" dirty="0">
                        <a:latin typeface="+mn-lt"/>
                      </a:endParaRPr>
                    </a:p>
                  </a:txBody>
                  <a:tcPr/>
                </a:tc>
                <a:tc>
                  <a:txBody>
                    <a:bodyPr/>
                    <a:lstStyle/>
                    <a:p>
                      <a:pPr algn="ctr" fontAlgn="ctr"/>
                      <a:r>
                        <a:rPr lang="en-US" altLang="zh-TW" sz="2400" b="0" i="0" u="none" strike="noStrike" dirty="0" smtClean="0">
                          <a:solidFill>
                            <a:srgbClr val="000000"/>
                          </a:solidFill>
                          <a:effectLst/>
                          <a:latin typeface="+mn-lt"/>
                          <a:ea typeface="新細明體" panose="02020500000000000000" pitchFamily="18" charset="-120"/>
                        </a:rPr>
                        <a:t>2585</a:t>
                      </a:r>
                      <a:endParaRPr lang="en-US" altLang="zh-TW" sz="2400" b="0" i="0" u="none" strike="noStrike" dirty="0">
                        <a:solidFill>
                          <a:srgbClr val="000000"/>
                        </a:solidFill>
                        <a:effectLst/>
                        <a:latin typeface="+mn-lt"/>
                        <a:ea typeface="新細明體" panose="02020500000000000000" pitchFamily="18" charset="-120"/>
                      </a:endParaRPr>
                    </a:p>
                  </a:txBody>
                  <a:tcPr marL="6350" marR="6350" marT="6350" marB="0" anchor="ctr"/>
                </a:tc>
                <a:tc>
                  <a:txBody>
                    <a:bodyPr/>
                    <a:lstStyle/>
                    <a:p>
                      <a:pPr algn="ctr" fontAlgn="ctr"/>
                      <a:r>
                        <a:rPr lang="en-US" altLang="zh-TW" sz="2400" b="0" i="0" u="none" strike="noStrike" dirty="0">
                          <a:solidFill>
                            <a:srgbClr val="000000"/>
                          </a:solidFill>
                          <a:effectLst/>
                          <a:latin typeface="+mn-lt"/>
                          <a:ea typeface="新細明體" panose="02020500000000000000" pitchFamily="18" charset="-120"/>
                        </a:rPr>
                        <a:t>2465</a:t>
                      </a:r>
                    </a:p>
                  </a:txBody>
                  <a:tcPr marL="6350" marR="6350" marT="6350" marB="0" anchor="ctr"/>
                </a:tc>
                <a:tc>
                  <a:txBody>
                    <a:bodyPr/>
                    <a:lstStyle/>
                    <a:p>
                      <a:pPr algn="ctr" fontAlgn="ctr"/>
                      <a:r>
                        <a:rPr lang="en-US" altLang="zh-TW" sz="2400" b="0" i="0" u="none" strike="noStrike" dirty="0" smtClean="0">
                          <a:solidFill>
                            <a:srgbClr val="000000"/>
                          </a:solidFill>
                          <a:effectLst/>
                          <a:latin typeface="+mn-lt"/>
                          <a:ea typeface="新細明體" panose="02020500000000000000" pitchFamily="18" charset="-120"/>
                        </a:rPr>
                        <a:t>2035</a:t>
                      </a:r>
                      <a:endParaRPr lang="en-US" altLang="zh-TW" sz="2400" b="0" i="0" u="none" strike="noStrike" dirty="0">
                        <a:solidFill>
                          <a:srgbClr val="000000"/>
                        </a:solidFill>
                        <a:effectLst/>
                        <a:latin typeface="+mn-lt"/>
                        <a:ea typeface="新細明體" panose="02020500000000000000" pitchFamily="18" charset="-120"/>
                      </a:endParaRPr>
                    </a:p>
                  </a:txBody>
                  <a:tcPr marL="6350" marR="6350" marT="6350" marB="0" anchor="ctr"/>
                </a:tc>
                <a:tc>
                  <a:txBody>
                    <a:bodyPr/>
                    <a:lstStyle/>
                    <a:p>
                      <a:pPr algn="ctr" fontAlgn="ctr"/>
                      <a:r>
                        <a:rPr lang="en-US" altLang="zh-TW" sz="2400" b="0" i="0" u="none" strike="noStrike" dirty="0" smtClean="0">
                          <a:solidFill>
                            <a:srgbClr val="000000"/>
                          </a:solidFill>
                          <a:effectLst/>
                          <a:latin typeface="+mn-lt"/>
                          <a:ea typeface="新細明體" panose="02020500000000000000" pitchFamily="18" charset="-120"/>
                        </a:rPr>
                        <a:t>1855</a:t>
                      </a:r>
                      <a:endParaRPr lang="en-US" altLang="zh-TW" sz="2400" b="0" i="0" u="none" strike="noStrike" dirty="0">
                        <a:solidFill>
                          <a:srgbClr val="000000"/>
                        </a:solidFill>
                        <a:effectLst/>
                        <a:latin typeface="+mn-lt"/>
                        <a:ea typeface="新細明體" panose="02020500000000000000" pitchFamily="18" charset="-120"/>
                      </a:endParaRPr>
                    </a:p>
                  </a:txBody>
                  <a:tcPr marL="6350" marR="6350" marT="6350" marB="0" anchor="ctr"/>
                </a:tc>
                <a:extLst>
                  <a:ext uri="{0D108BD9-81ED-4DB2-BD59-A6C34878D82A}">
                    <a16:rowId xmlns:a16="http://schemas.microsoft.com/office/drawing/2014/main" val="3723225727"/>
                  </a:ext>
                </a:extLst>
              </a:tr>
              <a:tr h="370840">
                <a:tc>
                  <a:txBody>
                    <a:bodyPr/>
                    <a:lstStyle/>
                    <a:p>
                      <a:pPr algn="ctr"/>
                      <a:r>
                        <a:rPr lang="en-US" altLang="zh-TW" sz="2400" dirty="0" smtClean="0">
                          <a:latin typeface="+mn-lt"/>
                        </a:rPr>
                        <a:t>MEI</a:t>
                      </a:r>
                    </a:p>
                  </a:txBody>
                  <a:tcPr/>
                </a:tc>
                <a:tc>
                  <a:txBody>
                    <a:bodyPr/>
                    <a:lstStyle/>
                    <a:p>
                      <a:pPr algn="ctr" fontAlgn="ctr"/>
                      <a:r>
                        <a:rPr lang="en-US" altLang="zh-TW" sz="2400" b="0" i="0" u="none" strike="noStrike" dirty="0" smtClean="0">
                          <a:solidFill>
                            <a:srgbClr val="000000"/>
                          </a:solidFill>
                          <a:effectLst/>
                          <a:latin typeface="+mn-lt"/>
                          <a:ea typeface="新細明體" panose="02020500000000000000" pitchFamily="18" charset="-120"/>
                        </a:rPr>
                        <a:t>208</a:t>
                      </a:r>
                      <a:endParaRPr lang="en-US" altLang="zh-TW" sz="2400" b="0" i="0" u="none" strike="noStrike" dirty="0">
                        <a:solidFill>
                          <a:srgbClr val="000000"/>
                        </a:solidFill>
                        <a:effectLst/>
                        <a:latin typeface="+mn-lt"/>
                        <a:ea typeface="新細明體" panose="02020500000000000000" pitchFamily="18" charset="-120"/>
                      </a:endParaRPr>
                    </a:p>
                  </a:txBody>
                  <a:tcPr marL="6350" marR="6350" marT="6350" marB="0" anchor="ctr"/>
                </a:tc>
                <a:tc>
                  <a:txBody>
                    <a:bodyPr/>
                    <a:lstStyle/>
                    <a:p>
                      <a:pPr algn="ctr" fontAlgn="ctr"/>
                      <a:r>
                        <a:rPr lang="en-US" altLang="zh-TW" sz="2400" b="0" i="0" u="none" strike="noStrike" dirty="0">
                          <a:solidFill>
                            <a:srgbClr val="000000"/>
                          </a:solidFill>
                          <a:effectLst/>
                          <a:latin typeface="+mn-lt"/>
                          <a:ea typeface="新細明體" panose="02020500000000000000" pitchFamily="18" charset="-120"/>
                        </a:rPr>
                        <a:t>194</a:t>
                      </a:r>
                    </a:p>
                  </a:txBody>
                  <a:tcPr marL="6350" marR="6350" marT="6350" marB="0" anchor="ctr"/>
                </a:tc>
                <a:tc>
                  <a:txBody>
                    <a:bodyPr/>
                    <a:lstStyle/>
                    <a:p>
                      <a:pPr algn="ctr" fontAlgn="ctr"/>
                      <a:r>
                        <a:rPr lang="en-US" altLang="zh-TW" sz="2400" b="0" i="0" u="none" strike="noStrike" dirty="0" smtClean="0">
                          <a:solidFill>
                            <a:srgbClr val="000000"/>
                          </a:solidFill>
                          <a:effectLst/>
                          <a:latin typeface="+mn-lt"/>
                          <a:ea typeface="新細明體" panose="02020500000000000000" pitchFamily="18" charset="-120"/>
                        </a:rPr>
                        <a:t>272</a:t>
                      </a:r>
                      <a:endParaRPr lang="en-US" altLang="zh-TW" sz="2400" b="0" i="0" u="none" strike="noStrike" dirty="0">
                        <a:solidFill>
                          <a:srgbClr val="000000"/>
                        </a:solidFill>
                        <a:effectLst/>
                        <a:latin typeface="+mn-lt"/>
                        <a:ea typeface="新細明體" panose="02020500000000000000" pitchFamily="18" charset="-120"/>
                      </a:endParaRPr>
                    </a:p>
                  </a:txBody>
                  <a:tcPr marL="6350" marR="6350" marT="6350" marB="0" anchor="ctr"/>
                </a:tc>
                <a:tc>
                  <a:txBody>
                    <a:bodyPr/>
                    <a:lstStyle/>
                    <a:p>
                      <a:pPr algn="ctr" fontAlgn="ctr"/>
                      <a:r>
                        <a:rPr lang="en-US" altLang="zh-TW" sz="2400" b="0" i="0" u="none" strike="noStrike" dirty="0" smtClean="0">
                          <a:solidFill>
                            <a:srgbClr val="000000"/>
                          </a:solidFill>
                          <a:effectLst/>
                          <a:latin typeface="+mn-lt"/>
                          <a:ea typeface="新細明體" panose="02020500000000000000" pitchFamily="18" charset="-120"/>
                        </a:rPr>
                        <a:t>197</a:t>
                      </a:r>
                      <a:endParaRPr lang="en-US" altLang="zh-TW" sz="2400" b="0" i="0" u="none" strike="noStrike" dirty="0">
                        <a:solidFill>
                          <a:srgbClr val="000000"/>
                        </a:solidFill>
                        <a:effectLst/>
                        <a:latin typeface="+mn-lt"/>
                        <a:ea typeface="新細明體" panose="02020500000000000000" pitchFamily="18" charset="-120"/>
                      </a:endParaRPr>
                    </a:p>
                  </a:txBody>
                  <a:tcPr marL="6350" marR="6350" marT="6350" marB="0" anchor="ctr"/>
                </a:tc>
                <a:extLst>
                  <a:ext uri="{0D108BD9-81ED-4DB2-BD59-A6C34878D82A}">
                    <a16:rowId xmlns:a16="http://schemas.microsoft.com/office/drawing/2014/main" val="116307654"/>
                  </a:ext>
                </a:extLst>
              </a:tr>
              <a:tr h="370840">
                <a:tc>
                  <a:txBody>
                    <a:bodyPr/>
                    <a:lstStyle/>
                    <a:p>
                      <a:pPr algn="ctr"/>
                      <a:r>
                        <a:rPr lang="en-US" altLang="zh-TW" sz="2400" dirty="0" smtClean="0">
                          <a:latin typeface="+mn-lt"/>
                        </a:rPr>
                        <a:t>MAC</a:t>
                      </a:r>
                      <a:endParaRPr lang="zh-TW" altLang="en-US" sz="2400" dirty="0">
                        <a:latin typeface="+mn-lt"/>
                      </a:endParaRPr>
                    </a:p>
                  </a:txBody>
                  <a:tcPr/>
                </a:tc>
                <a:tc>
                  <a:txBody>
                    <a:bodyPr/>
                    <a:lstStyle/>
                    <a:p>
                      <a:pPr algn="ctr" fontAlgn="ctr"/>
                      <a:r>
                        <a:rPr lang="en-US" altLang="zh-TW" sz="2400" b="0" i="0" u="none" strike="noStrike" dirty="0" smtClean="0">
                          <a:solidFill>
                            <a:srgbClr val="000000"/>
                          </a:solidFill>
                          <a:effectLst/>
                          <a:latin typeface="+mn-lt"/>
                          <a:ea typeface="新細明體" panose="02020500000000000000" pitchFamily="18" charset="-120"/>
                        </a:rPr>
                        <a:t>816</a:t>
                      </a:r>
                      <a:endParaRPr lang="en-US" altLang="zh-TW" sz="2400" b="0" i="0" u="none" strike="noStrike" dirty="0">
                        <a:solidFill>
                          <a:srgbClr val="000000"/>
                        </a:solidFill>
                        <a:effectLst/>
                        <a:latin typeface="+mn-lt"/>
                        <a:ea typeface="新細明體" panose="02020500000000000000" pitchFamily="18" charset="-120"/>
                      </a:endParaRPr>
                    </a:p>
                  </a:txBody>
                  <a:tcPr marL="6350" marR="6350" marT="6350" marB="0" anchor="ctr"/>
                </a:tc>
                <a:tc>
                  <a:txBody>
                    <a:bodyPr/>
                    <a:lstStyle/>
                    <a:p>
                      <a:pPr algn="ctr" fontAlgn="ctr"/>
                      <a:r>
                        <a:rPr lang="en-US" altLang="zh-TW" sz="2400" b="0" i="0" u="none" strike="noStrike" dirty="0">
                          <a:solidFill>
                            <a:srgbClr val="000000"/>
                          </a:solidFill>
                          <a:effectLst/>
                          <a:latin typeface="+mn-lt"/>
                          <a:ea typeface="新細明體" panose="02020500000000000000" pitchFamily="18" charset="-120"/>
                        </a:rPr>
                        <a:t>110</a:t>
                      </a:r>
                    </a:p>
                  </a:txBody>
                  <a:tcPr marL="6350" marR="6350" marT="6350" marB="0" anchor="ctr"/>
                </a:tc>
                <a:tc>
                  <a:txBody>
                    <a:bodyPr/>
                    <a:lstStyle/>
                    <a:p>
                      <a:pPr algn="ctr" fontAlgn="ctr"/>
                      <a:r>
                        <a:rPr lang="en-US" altLang="zh-TW" sz="2400" b="0" i="0" u="none" strike="noStrike" dirty="0">
                          <a:solidFill>
                            <a:srgbClr val="000000"/>
                          </a:solidFill>
                          <a:effectLst/>
                          <a:latin typeface="+mn-lt"/>
                          <a:ea typeface="新細明體" panose="02020500000000000000" pitchFamily="18" charset="-120"/>
                        </a:rPr>
                        <a:t>110</a:t>
                      </a:r>
                    </a:p>
                  </a:txBody>
                  <a:tcPr marL="6350" marR="6350" marT="6350" marB="0" anchor="ctr"/>
                </a:tc>
                <a:tc>
                  <a:txBody>
                    <a:bodyPr/>
                    <a:lstStyle/>
                    <a:p>
                      <a:pPr algn="ctr" fontAlgn="ctr"/>
                      <a:r>
                        <a:rPr lang="en-US" altLang="zh-TW" sz="2400" b="0" i="0" u="none" strike="noStrike" dirty="0" smtClean="0">
                          <a:solidFill>
                            <a:srgbClr val="000000"/>
                          </a:solidFill>
                          <a:effectLst/>
                          <a:latin typeface="+mn-lt"/>
                          <a:ea typeface="新細明體" panose="02020500000000000000" pitchFamily="18" charset="-120"/>
                        </a:rPr>
                        <a:t>60</a:t>
                      </a:r>
                      <a:endParaRPr lang="en-US" altLang="zh-TW" sz="2400" b="0" i="0" u="none" strike="noStrike" dirty="0">
                        <a:solidFill>
                          <a:srgbClr val="000000"/>
                        </a:solidFill>
                        <a:effectLst/>
                        <a:latin typeface="+mn-lt"/>
                        <a:ea typeface="新細明體" panose="02020500000000000000" pitchFamily="18" charset="-120"/>
                      </a:endParaRPr>
                    </a:p>
                  </a:txBody>
                  <a:tcPr marL="6350" marR="6350" marT="6350" marB="0" anchor="ctr"/>
                </a:tc>
                <a:extLst>
                  <a:ext uri="{0D108BD9-81ED-4DB2-BD59-A6C34878D82A}">
                    <a16:rowId xmlns:a16="http://schemas.microsoft.com/office/drawing/2014/main" val="1358874136"/>
                  </a:ext>
                </a:extLst>
              </a:tr>
              <a:tr h="370840">
                <a:tc>
                  <a:txBody>
                    <a:bodyPr/>
                    <a:lstStyle/>
                    <a:p>
                      <a:pPr algn="ctr"/>
                      <a:r>
                        <a:rPr lang="en-US" altLang="zh-TW" sz="2400" dirty="0" smtClean="0">
                          <a:latin typeface="+mn-lt"/>
                        </a:rPr>
                        <a:t>MEG</a:t>
                      </a:r>
                      <a:endParaRPr lang="zh-TW" altLang="en-US" sz="2400" dirty="0">
                        <a:latin typeface="+mn-lt"/>
                      </a:endParaRPr>
                    </a:p>
                  </a:txBody>
                  <a:tcPr/>
                </a:tc>
                <a:tc>
                  <a:txBody>
                    <a:bodyPr/>
                    <a:lstStyle/>
                    <a:p>
                      <a:pPr algn="ctr" fontAlgn="ctr"/>
                      <a:r>
                        <a:rPr lang="en-US" altLang="zh-TW" sz="2400" b="0" i="0" u="none" strike="noStrike" dirty="0" smtClean="0">
                          <a:solidFill>
                            <a:srgbClr val="000000"/>
                          </a:solidFill>
                          <a:effectLst/>
                          <a:latin typeface="+mn-lt"/>
                          <a:ea typeface="新細明體" panose="02020500000000000000" pitchFamily="18" charset="-120"/>
                        </a:rPr>
                        <a:t>30.6</a:t>
                      </a:r>
                      <a:endParaRPr lang="en-US" altLang="zh-TW" sz="2400" b="0" i="0" u="none" strike="noStrike" dirty="0">
                        <a:solidFill>
                          <a:srgbClr val="000000"/>
                        </a:solidFill>
                        <a:effectLst/>
                        <a:latin typeface="+mn-lt"/>
                        <a:ea typeface="新細明體" panose="02020500000000000000" pitchFamily="18" charset="-120"/>
                      </a:endParaRPr>
                    </a:p>
                  </a:txBody>
                  <a:tcPr marL="6350" marR="6350" marT="6350" marB="0" anchor="ctr"/>
                </a:tc>
                <a:tc>
                  <a:txBody>
                    <a:bodyPr/>
                    <a:lstStyle/>
                    <a:p>
                      <a:pPr algn="ctr" fontAlgn="ctr"/>
                      <a:r>
                        <a:rPr lang="en-US" altLang="zh-TW" sz="2400" b="0" i="0" u="none" strike="noStrike" dirty="0">
                          <a:solidFill>
                            <a:srgbClr val="000000"/>
                          </a:solidFill>
                          <a:effectLst/>
                          <a:latin typeface="+mn-lt"/>
                          <a:ea typeface="新細明體" panose="02020500000000000000" pitchFamily="18" charset="-120"/>
                        </a:rPr>
                        <a:t>59.5</a:t>
                      </a:r>
                    </a:p>
                  </a:txBody>
                  <a:tcPr marL="6350" marR="6350" marT="6350" marB="0" anchor="ctr"/>
                </a:tc>
                <a:tc>
                  <a:txBody>
                    <a:bodyPr/>
                    <a:lstStyle/>
                    <a:p>
                      <a:pPr algn="ctr" fontAlgn="ctr"/>
                      <a:r>
                        <a:rPr lang="en-US" altLang="zh-TW" sz="2400" b="0" i="0" u="none" strike="noStrike" dirty="0" smtClean="0">
                          <a:solidFill>
                            <a:srgbClr val="000000"/>
                          </a:solidFill>
                          <a:effectLst/>
                          <a:latin typeface="+mn-lt"/>
                          <a:ea typeface="新細明體" panose="02020500000000000000" pitchFamily="18" charset="-120"/>
                        </a:rPr>
                        <a:t>9.43</a:t>
                      </a:r>
                      <a:endParaRPr lang="en-US" altLang="zh-TW" sz="2400" b="0" i="0" u="none" strike="noStrike" dirty="0">
                        <a:solidFill>
                          <a:srgbClr val="000000"/>
                        </a:solidFill>
                        <a:effectLst/>
                        <a:latin typeface="+mn-lt"/>
                        <a:ea typeface="新細明體" panose="02020500000000000000" pitchFamily="18" charset="-120"/>
                      </a:endParaRPr>
                    </a:p>
                  </a:txBody>
                  <a:tcPr marL="6350" marR="6350" marT="6350" marB="0" anchor="ctr"/>
                </a:tc>
                <a:tc>
                  <a:txBody>
                    <a:bodyPr/>
                    <a:lstStyle/>
                    <a:p>
                      <a:pPr algn="ctr" fontAlgn="ctr"/>
                      <a:r>
                        <a:rPr lang="en-US" altLang="zh-TW" sz="2400" b="0" i="0" u="none" strike="noStrike" dirty="0" smtClean="0">
                          <a:solidFill>
                            <a:srgbClr val="000000"/>
                          </a:solidFill>
                          <a:effectLst/>
                          <a:latin typeface="+mn-lt"/>
                          <a:ea typeface="新細明體" panose="02020500000000000000" pitchFamily="18" charset="-120"/>
                        </a:rPr>
                        <a:t>7.9</a:t>
                      </a:r>
                      <a:endParaRPr lang="en-US" altLang="zh-TW" sz="2400" b="0" i="0" u="none" strike="noStrike" dirty="0">
                        <a:solidFill>
                          <a:srgbClr val="000000"/>
                        </a:solidFill>
                        <a:effectLst/>
                        <a:latin typeface="+mn-lt"/>
                        <a:ea typeface="新細明體" panose="02020500000000000000" pitchFamily="18" charset="-120"/>
                      </a:endParaRPr>
                    </a:p>
                  </a:txBody>
                  <a:tcPr marL="6350" marR="6350" marT="6350" marB="0" anchor="ctr"/>
                </a:tc>
                <a:extLst>
                  <a:ext uri="{0D108BD9-81ED-4DB2-BD59-A6C34878D82A}">
                    <a16:rowId xmlns:a16="http://schemas.microsoft.com/office/drawing/2014/main" val="1210476001"/>
                  </a:ext>
                </a:extLst>
              </a:tr>
              <a:tr h="370840">
                <a:tc>
                  <a:txBody>
                    <a:bodyPr/>
                    <a:lstStyle/>
                    <a:p>
                      <a:pPr algn="ctr"/>
                      <a:r>
                        <a:rPr lang="en-US" altLang="zh-TW" sz="2400" dirty="0" smtClean="0">
                          <a:latin typeface="+mn-lt"/>
                        </a:rPr>
                        <a:t>FIS</a:t>
                      </a:r>
                      <a:endParaRPr lang="zh-TW" altLang="en-US" sz="2400" dirty="0">
                        <a:latin typeface="+mn-lt"/>
                      </a:endParaRPr>
                    </a:p>
                  </a:txBody>
                  <a:tcPr/>
                </a:tc>
                <a:tc>
                  <a:txBody>
                    <a:bodyPr/>
                    <a:lstStyle/>
                    <a:p>
                      <a:pPr algn="ctr" fontAlgn="ctr"/>
                      <a:r>
                        <a:rPr lang="en-US" altLang="zh-TW" sz="2400" b="0" i="0" u="none" strike="noStrike" dirty="0" smtClean="0">
                          <a:solidFill>
                            <a:srgbClr val="000000"/>
                          </a:solidFill>
                          <a:effectLst/>
                          <a:latin typeface="+mn-lt"/>
                          <a:ea typeface="新細明體" panose="02020500000000000000" pitchFamily="18" charset="-120"/>
                        </a:rPr>
                        <a:t>35.9</a:t>
                      </a:r>
                      <a:endParaRPr lang="en-US" altLang="zh-TW" sz="2400" b="0" i="0" u="none" strike="noStrike" dirty="0">
                        <a:solidFill>
                          <a:srgbClr val="000000"/>
                        </a:solidFill>
                        <a:effectLst/>
                        <a:latin typeface="+mn-lt"/>
                        <a:ea typeface="新細明體" panose="02020500000000000000" pitchFamily="18" charset="-120"/>
                      </a:endParaRPr>
                    </a:p>
                  </a:txBody>
                  <a:tcPr marL="6350" marR="6350" marT="6350" marB="0" anchor="ctr"/>
                </a:tc>
                <a:tc>
                  <a:txBody>
                    <a:bodyPr/>
                    <a:lstStyle/>
                    <a:p>
                      <a:pPr algn="ctr" fontAlgn="ctr"/>
                      <a:r>
                        <a:rPr lang="en-US" altLang="zh-TW" sz="2400" b="0" i="0" u="none" strike="noStrike" dirty="0">
                          <a:solidFill>
                            <a:srgbClr val="000000"/>
                          </a:solidFill>
                          <a:effectLst/>
                          <a:latin typeface="+mn-lt"/>
                          <a:ea typeface="新細明體" panose="02020500000000000000" pitchFamily="18" charset="-120"/>
                        </a:rPr>
                        <a:t>35.4</a:t>
                      </a:r>
                    </a:p>
                  </a:txBody>
                  <a:tcPr marL="6350" marR="6350" marT="6350" marB="0" anchor="ctr"/>
                </a:tc>
                <a:tc>
                  <a:txBody>
                    <a:bodyPr/>
                    <a:lstStyle/>
                    <a:p>
                      <a:pPr algn="ctr" fontAlgn="ctr"/>
                      <a:r>
                        <a:rPr lang="en-US" altLang="zh-TW" sz="2400" b="0" i="0" u="none" strike="noStrike" dirty="0" smtClean="0">
                          <a:solidFill>
                            <a:srgbClr val="000000"/>
                          </a:solidFill>
                          <a:effectLst/>
                          <a:latin typeface="+mn-lt"/>
                          <a:ea typeface="新細明體" panose="02020500000000000000" pitchFamily="18" charset="-120"/>
                        </a:rPr>
                        <a:t>7.4</a:t>
                      </a:r>
                      <a:endParaRPr lang="en-US" altLang="zh-TW" sz="2400" b="0" i="0" u="none" strike="noStrike" dirty="0">
                        <a:solidFill>
                          <a:srgbClr val="000000"/>
                        </a:solidFill>
                        <a:effectLst/>
                        <a:latin typeface="+mn-lt"/>
                        <a:ea typeface="新細明體" panose="02020500000000000000" pitchFamily="18" charset="-120"/>
                      </a:endParaRPr>
                    </a:p>
                  </a:txBody>
                  <a:tcPr marL="6350" marR="6350" marT="6350" marB="0" anchor="ctr"/>
                </a:tc>
                <a:tc>
                  <a:txBody>
                    <a:bodyPr/>
                    <a:lstStyle/>
                    <a:p>
                      <a:pPr algn="ctr" fontAlgn="ctr"/>
                      <a:r>
                        <a:rPr lang="en-US" altLang="zh-TW" sz="2400" b="0" i="0" u="none" strike="noStrike" dirty="0" smtClean="0">
                          <a:solidFill>
                            <a:srgbClr val="000000"/>
                          </a:solidFill>
                          <a:effectLst/>
                          <a:latin typeface="+mn-lt"/>
                          <a:ea typeface="新細明體" panose="02020500000000000000" pitchFamily="18" charset="-120"/>
                        </a:rPr>
                        <a:t>24.7</a:t>
                      </a:r>
                      <a:endParaRPr lang="en-US" altLang="zh-TW" sz="2400" b="0" i="0" u="none" strike="noStrike" dirty="0">
                        <a:solidFill>
                          <a:srgbClr val="000000"/>
                        </a:solidFill>
                        <a:effectLst/>
                        <a:latin typeface="+mn-lt"/>
                        <a:ea typeface="新細明體" panose="02020500000000000000" pitchFamily="18" charset="-120"/>
                      </a:endParaRPr>
                    </a:p>
                  </a:txBody>
                  <a:tcPr marL="6350" marR="6350" marT="6350" marB="0" anchor="ctr"/>
                </a:tc>
                <a:extLst>
                  <a:ext uri="{0D108BD9-81ED-4DB2-BD59-A6C34878D82A}">
                    <a16:rowId xmlns:a16="http://schemas.microsoft.com/office/drawing/2014/main" val="1903200799"/>
                  </a:ext>
                </a:extLst>
              </a:tr>
            </a:tbl>
          </a:graphicData>
        </a:graphic>
      </p:graphicFrame>
      <p:sp>
        <p:nvSpPr>
          <p:cNvPr id="2" name="文字方塊 1"/>
          <p:cNvSpPr txBox="1"/>
          <p:nvPr/>
        </p:nvSpPr>
        <p:spPr>
          <a:xfrm>
            <a:off x="10152171" y="4915796"/>
            <a:ext cx="1884555" cy="369332"/>
          </a:xfrm>
          <a:prstGeom prst="rect">
            <a:avLst/>
          </a:prstGeom>
          <a:noFill/>
        </p:spPr>
        <p:txBody>
          <a:bodyPr wrap="none" rtlCol="0">
            <a:spAutoFit/>
          </a:bodyPr>
          <a:lstStyle/>
          <a:p>
            <a:r>
              <a:rPr lang="en-US" altLang="zh-TW" dirty="0" smtClean="0"/>
              <a:t>Rowe et al. (2008)</a:t>
            </a:r>
            <a:endParaRPr lang="zh-TW" altLang="en-US" dirty="0"/>
          </a:p>
        </p:txBody>
      </p:sp>
    </p:spTree>
    <p:extLst>
      <p:ext uri="{BB962C8B-B14F-4D97-AF65-F5344CB8AC3E}">
        <p14:creationId xmlns:p14="http://schemas.microsoft.com/office/powerpoint/2010/main" val="14027857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594911" y="572878"/>
            <a:ext cx="2907976" cy="954107"/>
          </a:xfrm>
          <a:prstGeom prst="rect">
            <a:avLst/>
          </a:prstGeom>
          <a:noFill/>
        </p:spPr>
        <p:txBody>
          <a:bodyPr wrap="none" rtlCol="0">
            <a:spAutoFit/>
          </a:bodyPr>
          <a:lstStyle/>
          <a:p>
            <a:r>
              <a:rPr lang="en-US" altLang="zh-TW" sz="2800" dirty="0" smtClean="0"/>
              <a:t>Ax=b</a:t>
            </a:r>
          </a:p>
          <a:p>
            <a:r>
              <a:rPr lang="en-US" altLang="zh-TW" sz="2800" dirty="0" smtClean="0"/>
              <a:t>Mass conservation</a:t>
            </a:r>
            <a:endParaRPr lang="zh-TW" altLang="en-US" sz="2800" dirty="0"/>
          </a:p>
        </p:txBody>
      </p:sp>
      <p:grpSp>
        <p:nvGrpSpPr>
          <p:cNvPr id="3" name="群組 2"/>
          <p:cNvGrpSpPr/>
          <p:nvPr/>
        </p:nvGrpSpPr>
        <p:grpSpPr>
          <a:xfrm>
            <a:off x="5094047" y="1156772"/>
            <a:ext cx="7876130" cy="4747261"/>
            <a:chOff x="2131749" y="122377"/>
            <a:chExt cx="10728260" cy="6486735"/>
          </a:xfrm>
        </p:grpSpPr>
        <p:grpSp>
          <p:nvGrpSpPr>
            <p:cNvPr id="4" name="群組 3"/>
            <p:cNvGrpSpPr/>
            <p:nvPr/>
          </p:nvGrpSpPr>
          <p:grpSpPr>
            <a:xfrm>
              <a:off x="2131749" y="669114"/>
              <a:ext cx="10728260" cy="5838322"/>
              <a:chOff x="2131749" y="669114"/>
              <a:chExt cx="10728260" cy="5838322"/>
            </a:xfrm>
          </p:grpSpPr>
          <p:sp>
            <p:nvSpPr>
              <p:cNvPr id="34" name="圓角矩形 33"/>
              <p:cNvSpPr/>
              <p:nvPr/>
            </p:nvSpPr>
            <p:spPr>
              <a:xfrm>
                <a:off x="5482488" y="4291904"/>
                <a:ext cx="1526072" cy="79250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t>macro</a:t>
                </a:r>
                <a:endParaRPr lang="zh-TW" altLang="en-US" sz="2000" dirty="0"/>
              </a:p>
            </p:txBody>
          </p:sp>
          <p:sp>
            <p:nvSpPr>
              <p:cNvPr id="35" name="圓角矩形 34"/>
              <p:cNvSpPr/>
              <p:nvPr/>
            </p:nvSpPr>
            <p:spPr>
              <a:xfrm>
                <a:off x="5392199" y="2730930"/>
                <a:ext cx="1526072" cy="79250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err="1" smtClean="0"/>
                  <a:t>meio</a:t>
                </a:r>
                <a:endParaRPr lang="zh-TW" altLang="en-US" sz="2000" dirty="0"/>
              </a:p>
            </p:txBody>
          </p:sp>
          <p:sp>
            <p:nvSpPr>
              <p:cNvPr id="36" name="圓角矩形 35"/>
              <p:cNvSpPr/>
              <p:nvPr/>
            </p:nvSpPr>
            <p:spPr>
              <a:xfrm>
                <a:off x="2877058" y="4210926"/>
                <a:ext cx="1526072" cy="79250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t>bac</a:t>
                </a:r>
                <a:endParaRPr lang="zh-TW" altLang="en-US" sz="2000" dirty="0"/>
              </a:p>
            </p:txBody>
          </p:sp>
          <p:sp>
            <p:nvSpPr>
              <p:cNvPr id="37" name="圓角矩形 36"/>
              <p:cNvSpPr/>
              <p:nvPr/>
            </p:nvSpPr>
            <p:spPr>
              <a:xfrm>
                <a:off x="7551009" y="776366"/>
                <a:ext cx="1526072" cy="79250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t>mega</a:t>
                </a:r>
                <a:endParaRPr lang="zh-TW" altLang="en-US" sz="2000" dirty="0"/>
              </a:p>
            </p:txBody>
          </p:sp>
          <p:sp>
            <p:nvSpPr>
              <p:cNvPr id="38" name="圓角矩形 37"/>
              <p:cNvSpPr/>
              <p:nvPr/>
            </p:nvSpPr>
            <p:spPr>
              <a:xfrm>
                <a:off x="2877057" y="2756984"/>
                <a:ext cx="1526072" cy="79250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err="1" smtClean="0"/>
                  <a:t>sed</a:t>
                </a:r>
                <a:endParaRPr lang="zh-TW" altLang="en-US" sz="2000" dirty="0"/>
              </a:p>
            </p:txBody>
          </p:sp>
          <p:sp>
            <p:nvSpPr>
              <p:cNvPr id="39" name="圓角矩形 38"/>
              <p:cNvSpPr/>
              <p:nvPr/>
            </p:nvSpPr>
            <p:spPr>
              <a:xfrm>
                <a:off x="6245524" y="5714927"/>
                <a:ext cx="1526072" cy="79250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t>fish</a:t>
                </a:r>
                <a:endParaRPr lang="zh-TW" altLang="en-US" sz="2000" dirty="0"/>
              </a:p>
            </p:txBody>
          </p:sp>
          <p:cxnSp>
            <p:nvCxnSpPr>
              <p:cNvPr id="40" name="直線單箭頭接點 39"/>
              <p:cNvCxnSpPr/>
              <p:nvPr/>
            </p:nvCxnSpPr>
            <p:spPr>
              <a:xfrm flipV="1">
                <a:off x="3996410" y="3476713"/>
                <a:ext cx="0" cy="72806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p:nvPr/>
            </p:nvCxnSpPr>
            <p:spPr>
              <a:xfrm flipH="1">
                <a:off x="3417978" y="3514854"/>
                <a:ext cx="1" cy="68992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flipH="1" flipV="1">
                <a:off x="4403131" y="2908609"/>
                <a:ext cx="917360" cy="1214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stCxn id="38" idx="3"/>
                <a:endCxn id="35" idx="1"/>
              </p:cNvCxnSpPr>
              <p:nvPr/>
            </p:nvCxnSpPr>
            <p:spPr>
              <a:xfrm flipV="1">
                <a:off x="4403129" y="3127185"/>
                <a:ext cx="989070" cy="2605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p:nvPr/>
            </p:nvCxnSpPr>
            <p:spPr>
              <a:xfrm flipH="1" flipV="1">
                <a:off x="4337494" y="3469036"/>
                <a:ext cx="1141132" cy="10148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a:off x="4415035" y="3230295"/>
                <a:ext cx="1240307" cy="107706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p:nvPr/>
            </p:nvCxnSpPr>
            <p:spPr>
              <a:xfrm flipH="1">
                <a:off x="6196760" y="3523439"/>
                <a:ext cx="1" cy="7925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p:nvPr/>
            </p:nvCxnSpPr>
            <p:spPr>
              <a:xfrm>
                <a:off x="4403808" y="4746305"/>
                <a:ext cx="1090450" cy="180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p:nvPr/>
            </p:nvCxnSpPr>
            <p:spPr>
              <a:xfrm flipV="1">
                <a:off x="4374052" y="3367316"/>
                <a:ext cx="1036070" cy="92361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a:endCxn id="50" idx="2"/>
              </p:cNvCxnSpPr>
              <p:nvPr/>
            </p:nvCxnSpPr>
            <p:spPr>
              <a:xfrm flipH="1" flipV="1">
                <a:off x="2894786" y="1461623"/>
                <a:ext cx="431773" cy="1214385"/>
              </a:xfrm>
              <a:prstGeom prst="straightConnector1">
                <a:avLst/>
              </a:prstGeom>
              <a:ln w="571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圓角矩形 49"/>
              <p:cNvSpPr/>
              <p:nvPr/>
            </p:nvSpPr>
            <p:spPr>
              <a:xfrm>
                <a:off x="2131749" y="669114"/>
                <a:ext cx="1526072" cy="79250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t>EXP_S</a:t>
                </a:r>
              </a:p>
            </p:txBody>
          </p:sp>
          <p:sp>
            <p:nvSpPr>
              <p:cNvPr id="51" name="圓角矩形 50"/>
              <p:cNvSpPr/>
              <p:nvPr/>
            </p:nvSpPr>
            <p:spPr>
              <a:xfrm>
                <a:off x="3761665" y="1133104"/>
                <a:ext cx="1526072" cy="79250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t>POC_W</a:t>
                </a:r>
                <a:endParaRPr lang="zh-TW" altLang="en-US" sz="2000" dirty="0"/>
              </a:p>
            </p:txBody>
          </p:sp>
          <p:cxnSp>
            <p:nvCxnSpPr>
              <p:cNvPr id="52" name="直線單箭頭接點 51"/>
              <p:cNvCxnSpPr>
                <a:stCxn id="51" idx="2"/>
                <a:endCxn id="38" idx="0"/>
              </p:cNvCxnSpPr>
              <p:nvPr/>
            </p:nvCxnSpPr>
            <p:spPr>
              <a:xfrm flipH="1">
                <a:off x="3640094" y="1925613"/>
                <a:ext cx="884608" cy="831371"/>
              </a:xfrm>
              <a:prstGeom prst="straightConnector1">
                <a:avLst/>
              </a:prstGeom>
              <a:ln w="571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圓角矩形 52"/>
              <p:cNvSpPr/>
              <p:nvPr/>
            </p:nvSpPr>
            <p:spPr>
              <a:xfrm>
                <a:off x="9041966" y="3794521"/>
                <a:ext cx="1526072" cy="79250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t>DIC_W</a:t>
                </a:r>
                <a:endParaRPr lang="zh-TW" altLang="en-US" sz="2000" dirty="0"/>
              </a:p>
            </p:txBody>
          </p:sp>
          <p:cxnSp>
            <p:nvCxnSpPr>
              <p:cNvPr id="54" name="直線單箭頭接點 53"/>
              <p:cNvCxnSpPr>
                <a:stCxn id="35" idx="3"/>
                <a:endCxn id="53" idx="1"/>
              </p:cNvCxnSpPr>
              <p:nvPr/>
            </p:nvCxnSpPr>
            <p:spPr>
              <a:xfrm>
                <a:off x="6918271" y="3127185"/>
                <a:ext cx="2123695" cy="1063591"/>
              </a:xfrm>
              <a:prstGeom prst="straightConnector1">
                <a:avLst/>
              </a:prstGeom>
              <a:ln w="571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p:nvPr/>
            </p:nvCxnSpPr>
            <p:spPr>
              <a:xfrm>
                <a:off x="12860009" y="4995761"/>
                <a:ext cx="0" cy="719166"/>
              </a:xfrm>
              <a:prstGeom prst="straightConnector1">
                <a:avLst/>
              </a:prstGeom>
              <a:ln w="571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圓角矩形 55"/>
              <p:cNvSpPr/>
              <p:nvPr/>
            </p:nvSpPr>
            <p:spPr>
              <a:xfrm>
                <a:off x="10570901" y="4461858"/>
                <a:ext cx="1526073" cy="79250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err="1" smtClean="0"/>
                  <a:t>Exp_B</a:t>
                </a:r>
                <a:endParaRPr lang="zh-TW" altLang="en-US" sz="2000" dirty="0"/>
              </a:p>
            </p:txBody>
          </p:sp>
          <p:cxnSp>
            <p:nvCxnSpPr>
              <p:cNvPr id="57" name="直線單箭頭接點 56"/>
              <p:cNvCxnSpPr>
                <a:stCxn id="39" idx="3"/>
                <a:endCxn id="56" idx="2"/>
              </p:cNvCxnSpPr>
              <p:nvPr/>
            </p:nvCxnSpPr>
            <p:spPr>
              <a:xfrm flipV="1">
                <a:off x="7771596" y="5254366"/>
                <a:ext cx="3562341" cy="856816"/>
              </a:xfrm>
              <a:prstGeom prst="straightConnector1">
                <a:avLst/>
              </a:prstGeom>
              <a:ln w="571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a:stCxn id="39" idx="3"/>
              </p:cNvCxnSpPr>
              <p:nvPr/>
            </p:nvCxnSpPr>
            <p:spPr>
              <a:xfrm flipV="1">
                <a:off x="7771596" y="4574034"/>
                <a:ext cx="1375303" cy="1537148"/>
              </a:xfrm>
              <a:prstGeom prst="straightConnector1">
                <a:avLst/>
              </a:prstGeom>
              <a:ln w="571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a:off x="9039103" y="1397091"/>
                <a:ext cx="1421656" cy="2443653"/>
              </a:xfrm>
              <a:prstGeom prst="straightConnector1">
                <a:avLst/>
              </a:prstGeom>
              <a:ln w="571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flipV="1">
                <a:off x="4337494" y="1550084"/>
                <a:ext cx="3510307" cy="117469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a:stCxn id="35" idx="3"/>
              </p:cNvCxnSpPr>
              <p:nvPr/>
            </p:nvCxnSpPr>
            <p:spPr>
              <a:xfrm flipV="1">
                <a:off x="6918271" y="1438391"/>
                <a:ext cx="1360658" cy="168879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p:cNvCxnSpPr>
                <a:stCxn id="34" idx="3"/>
              </p:cNvCxnSpPr>
              <p:nvPr/>
            </p:nvCxnSpPr>
            <p:spPr>
              <a:xfrm flipV="1">
                <a:off x="7008560" y="1509656"/>
                <a:ext cx="1511988" cy="317850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p:cNvCxnSpPr/>
              <p:nvPr/>
            </p:nvCxnSpPr>
            <p:spPr>
              <a:xfrm>
                <a:off x="9061738" y="874386"/>
                <a:ext cx="2798042" cy="3565081"/>
              </a:xfrm>
              <a:prstGeom prst="straightConnector1">
                <a:avLst/>
              </a:prstGeom>
              <a:ln w="571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肘形接點 63"/>
              <p:cNvCxnSpPr/>
              <p:nvPr/>
            </p:nvCxnSpPr>
            <p:spPr>
              <a:xfrm rot="10800000" flipH="1" flipV="1">
                <a:off x="2878080" y="3230295"/>
                <a:ext cx="3368465" cy="2992582"/>
              </a:xfrm>
              <a:prstGeom prst="bentConnector3">
                <a:avLst>
                  <a:gd name="adj1" fmla="val -20491"/>
                </a:avLst>
              </a:prstGeom>
              <a:ln w="57150">
                <a:tailEnd type="triangle"/>
              </a:ln>
            </p:spPr>
            <p:style>
              <a:lnRef idx="1">
                <a:schemeClr val="dk1"/>
              </a:lnRef>
              <a:fillRef idx="0">
                <a:schemeClr val="dk1"/>
              </a:fillRef>
              <a:effectRef idx="0">
                <a:schemeClr val="dk1"/>
              </a:effectRef>
              <a:fontRef idx="minor">
                <a:schemeClr val="tx1"/>
              </a:fontRef>
            </p:style>
          </p:cxnSp>
          <p:cxnSp>
            <p:nvCxnSpPr>
              <p:cNvPr id="65" name="肘形接點 64"/>
              <p:cNvCxnSpPr/>
              <p:nvPr/>
            </p:nvCxnSpPr>
            <p:spPr>
              <a:xfrm rot="10800000">
                <a:off x="2943564" y="3375995"/>
                <a:ext cx="3334690" cy="2691071"/>
              </a:xfrm>
              <a:prstGeom prst="bentConnector3">
                <a:avLst>
                  <a:gd name="adj1" fmla="val 116289"/>
                </a:avLst>
              </a:prstGeom>
              <a:ln w="57150">
                <a:tailEnd type="triangle"/>
              </a:ln>
            </p:spPr>
            <p:style>
              <a:lnRef idx="1">
                <a:schemeClr val="dk1"/>
              </a:lnRef>
              <a:fillRef idx="0">
                <a:schemeClr val="dk1"/>
              </a:fillRef>
              <a:effectRef idx="0">
                <a:schemeClr val="dk1"/>
              </a:effectRef>
              <a:fontRef idx="minor">
                <a:schemeClr val="tx1"/>
              </a:fontRef>
            </p:style>
          </p:cxnSp>
          <p:cxnSp>
            <p:nvCxnSpPr>
              <p:cNvPr id="66" name="直線單箭頭接點 65"/>
              <p:cNvCxnSpPr>
                <a:stCxn id="34" idx="2"/>
                <a:endCxn id="39" idx="0"/>
              </p:cNvCxnSpPr>
              <p:nvPr/>
            </p:nvCxnSpPr>
            <p:spPr>
              <a:xfrm>
                <a:off x="6245524" y="5084413"/>
                <a:ext cx="763036" cy="630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p:cNvCxnSpPr>
                <a:endCxn id="39" idx="0"/>
              </p:cNvCxnSpPr>
              <p:nvPr/>
            </p:nvCxnSpPr>
            <p:spPr>
              <a:xfrm flipH="1">
                <a:off x="7008560" y="1603152"/>
                <a:ext cx="1703341" cy="41117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p:nvPr/>
            </p:nvCxnSpPr>
            <p:spPr>
              <a:xfrm flipH="1">
                <a:off x="3906366" y="1509656"/>
                <a:ext cx="3675164" cy="11812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a:stCxn id="34" idx="3"/>
                <a:endCxn id="53" idx="1"/>
              </p:cNvCxnSpPr>
              <p:nvPr/>
            </p:nvCxnSpPr>
            <p:spPr>
              <a:xfrm flipV="1">
                <a:off x="7008560" y="4190776"/>
                <a:ext cx="2033406" cy="497383"/>
              </a:xfrm>
              <a:prstGeom prst="straightConnector1">
                <a:avLst/>
              </a:prstGeom>
              <a:ln w="571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肘形接點 69"/>
              <p:cNvCxnSpPr/>
              <p:nvPr/>
            </p:nvCxnSpPr>
            <p:spPr>
              <a:xfrm rot="5400000" flipH="1" flipV="1">
                <a:off x="6109909" y="1712218"/>
                <a:ext cx="416405" cy="6164908"/>
              </a:xfrm>
              <a:prstGeom prst="bentConnector3">
                <a:avLst>
                  <a:gd name="adj1" fmla="val -69736"/>
                </a:avLst>
              </a:prstGeom>
              <a:ln w="57150">
                <a:solidFill>
                  <a:schemeClr val="bg2">
                    <a:lumMod val="90000"/>
                  </a:schemeClr>
                </a:solidFill>
                <a:tailEnd type="triangle"/>
              </a:ln>
            </p:spPr>
            <p:style>
              <a:lnRef idx="1">
                <a:schemeClr val="dk1"/>
              </a:lnRef>
              <a:fillRef idx="0">
                <a:schemeClr val="dk1"/>
              </a:fillRef>
              <a:effectRef idx="0">
                <a:schemeClr val="dk1"/>
              </a:effectRef>
              <a:fontRef idx="minor">
                <a:schemeClr val="tx1"/>
              </a:fontRef>
            </p:style>
          </p:cxnSp>
          <p:cxnSp>
            <p:nvCxnSpPr>
              <p:cNvPr id="71" name="肘形接點 70"/>
              <p:cNvCxnSpPr>
                <a:stCxn id="36" idx="1"/>
                <a:endCxn id="37" idx="0"/>
              </p:cNvCxnSpPr>
              <p:nvPr/>
            </p:nvCxnSpPr>
            <p:spPr>
              <a:xfrm rot="10800000" flipH="1">
                <a:off x="2877057" y="776367"/>
                <a:ext cx="5436987" cy="3830815"/>
              </a:xfrm>
              <a:prstGeom prst="bentConnector4">
                <a:avLst>
                  <a:gd name="adj1" fmla="val -17177"/>
                  <a:gd name="adj2" fmla="val 119328"/>
                </a:avLst>
              </a:prstGeom>
              <a:ln w="57150">
                <a:solidFill>
                  <a:schemeClr val="bg2">
                    <a:lumMod val="90000"/>
                  </a:schemeClr>
                </a:solidFill>
                <a:tailEnd type="triangle"/>
              </a:ln>
            </p:spPr>
            <p:style>
              <a:lnRef idx="1">
                <a:schemeClr val="dk1"/>
              </a:lnRef>
              <a:fillRef idx="0">
                <a:schemeClr val="dk1"/>
              </a:fillRef>
              <a:effectRef idx="0">
                <a:schemeClr val="dk1"/>
              </a:effectRef>
              <a:fontRef idx="minor">
                <a:schemeClr val="tx1"/>
              </a:fontRef>
            </p:style>
          </p:cxnSp>
        </p:grpSp>
        <p:grpSp>
          <p:nvGrpSpPr>
            <p:cNvPr id="5" name="群組 4"/>
            <p:cNvGrpSpPr/>
            <p:nvPr/>
          </p:nvGrpSpPr>
          <p:grpSpPr>
            <a:xfrm>
              <a:off x="2940555" y="122377"/>
              <a:ext cx="6607784" cy="6486735"/>
              <a:chOff x="2940555" y="122377"/>
              <a:chExt cx="6607784" cy="6486735"/>
            </a:xfrm>
          </p:grpSpPr>
          <p:grpSp>
            <p:nvGrpSpPr>
              <p:cNvPr id="6" name="群組 5"/>
              <p:cNvGrpSpPr/>
              <p:nvPr/>
            </p:nvGrpSpPr>
            <p:grpSpPr>
              <a:xfrm>
                <a:off x="2940555" y="1552745"/>
                <a:ext cx="1384481" cy="2476803"/>
                <a:chOff x="3003465" y="1519078"/>
                <a:chExt cx="1384481" cy="2476803"/>
              </a:xfrm>
            </p:grpSpPr>
            <p:sp>
              <p:nvSpPr>
                <p:cNvPr id="30" name="文字方塊 29"/>
                <p:cNvSpPr txBox="1"/>
                <p:nvPr/>
              </p:nvSpPr>
              <p:spPr>
                <a:xfrm>
                  <a:off x="4015728" y="1869763"/>
                  <a:ext cx="372218" cy="369331"/>
                </a:xfrm>
                <a:prstGeom prst="rect">
                  <a:avLst/>
                </a:prstGeom>
                <a:noFill/>
              </p:spPr>
              <p:txBody>
                <a:bodyPr wrap="none" rtlCol="0">
                  <a:spAutoFit/>
                </a:bodyPr>
                <a:lstStyle/>
                <a:p>
                  <a:r>
                    <a:rPr lang="en-US" altLang="zh-TW" dirty="0" smtClean="0">
                      <a:solidFill>
                        <a:srgbClr val="FF0000"/>
                      </a:solidFill>
                    </a:rPr>
                    <a:t>f1</a:t>
                  </a:r>
                  <a:endParaRPr lang="zh-TW" altLang="en-US" dirty="0">
                    <a:solidFill>
                      <a:srgbClr val="FF0000"/>
                    </a:solidFill>
                  </a:endParaRPr>
                </a:p>
              </p:txBody>
            </p:sp>
            <p:sp>
              <p:nvSpPr>
                <p:cNvPr id="31" name="文字方塊 30"/>
                <p:cNvSpPr txBox="1"/>
                <p:nvPr/>
              </p:nvSpPr>
              <p:spPr>
                <a:xfrm>
                  <a:off x="3003465" y="1519078"/>
                  <a:ext cx="372218" cy="369331"/>
                </a:xfrm>
                <a:prstGeom prst="rect">
                  <a:avLst/>
                </a:prstGeom>
                <a:noFill/>
              </p:spPr>
              <p:txBody>
                <a:bodyPr wrap="none" rtlCol="0">
                  <a:spAutoFit/>
                </a:bodyPr>
                <a:lstStyle/>
                <a:p>
                  <a:r>
                    <a:rPr lang="en-US" altLang="zh-TW" dirty="0" smtClean="0">
                      <a:solidFill>
                        <a:srgbClr val="FF0000"/>
                      </a:solidFill>
                    </a:rPr>
                    <a:t>f2</a:t>
                  </a:r>
                  <a:endParaRPr lang="zh-TW" altLang="en-US" dirty="0">
                    <a:solidFill>
                      <a:srgbClr val="FF0000"/>
                    </a:solidFill>
                  </a:endParaRPr>
                </a:p>
              </p:txBody>
            </p:sp>
            <p:sp>
              <p:nvSpPr>
                <p:cNvPr id="32" name="文字方塊 31"/>
                <p:cNvSpPr txBox="1"/>
                <p:nvPr/>
              </p:nvSpPr>
              <p:spPr>
                <a:xfrm>
                  <a:off x="3378972" y="3591912"/>
                  <a:ext cx="372218" cy="369332"/>
                </a:xfrm>
                <a:prstGeom prst="rect">
                  <a:avLst/>
                </a:prstGeom>
                <a:noFill/>
              </p:spPr>
              <p:txBody>
                <a:bodyPr wrap="none" rtlCol="0">
                  <a:spAutoFit/>
                </a:bodyPr>
                <a:lstStyle/>
                <a:p>
                  <a:r>
                    <a:rPr lang="en-US" altLang="zh-TW" dirty="0" smtClean="0">
                      <a:solidFill>
                        <a:srgbClr val="FF0000"/>
                      </a:solidFill>
                    </a:rPr>
                    <a:t>f3</a:t>
                  </a:r>
                  <a:endParaRPr lang="zh-TW" altLang="en-US" dirty="0">
                    <a:solidFill>
                      <a:srgbClr val="FF0000"/>
                    </a:solidFill>
                  </a:endParaRPr>
                </a:p>
              </p:txBody>
            </p:sp>
            <p:sp>
              <p:nvSpPr>
                <p:cNvPr id="33" name="文字方塊 32"/>
                <p:cNvSpPr txBox="1"/>
                <p:nvPr/>
              </p:nvSpPr>
              <p:spPr>
                <a:xfrm>
                  <a:off x="4005711" y="3626549"/>
                  <a:ext cx="372218" cy="369332"/>
                </a:xfrm>
                <a:prstGeom prst="rect">
                  <a:avLst/>
                </a:prstGeom>
                <a:noFill/>
              </p:spPr>
              <p:txBody>
                <a:bodyPr wrap="none" rtlCol="0">
                  <a:spAutoFit/>
                </a:bodyPr>
                <a:lstStyle/>
                <a:p>
                  <a:r>
                    <a:rPr lang="en-US" altLang="zh-TW" dirty="0" smtClean="0">
                      <a:solidFill>
                        <a:srgbClr val="FF0000"/>
                      </a:solidFill>
                    </a:rPr>
                    <a:t>f4</a:t>
                  </a:r>
                  <a:endParaRPr lang="zh-TW" altLang="en-US" dirty="0">
                    <a:solidFill>
                      <a:srgbClr val="FF0000"/>
                    </a:solidFill>
                  </a:endParaRPr>
                </a:p>
              </p:txBody>
            </p:sp>
          </p:grpSp>
          <p:sp>
            <p:nvSpPr>
              <p:cNvPr id="7" name="文字方塊 6"/>
              <p:cNvSpPr txBox="1"/>
              <p:nvPr/>
            </p:nvSpPr>
            <p:spPr>
              <a:xfrm>
                <a:off x="4909685" y="3116339"/>
                <a:ext cx="372218" cy="369332"/>
              </a:xfrm>
              <a:prstGeom prst="rect">
                <a:avLst/>
              </a:prstGeom>
              <a:noFill/>
            </p:spPr>
            <p:txBody>
              <a:bodyPr wrap="none" rtlCol="0">
                <a:spAutoFit/>
              </a:bodyPr>
              <a:lstStyle/>
              <a:p>
                <a:r>
                  <a:rPr lang="en-US" altLang="zh-TW" dirty="0" smtClean="0">
                    <a:solidFill>
                      <a:srgbClr val="FF0000"/>
                    </a:solidFill>
                  </a:rPr>
                  <a:t>f5</a:t>
                </a:r>
                <a:endParaRPr lang="zh-TW" altLang="en-US" dirty="0">
                  <a:solidFill>
                    <a:srgbClr val="FF0000"/>
                  </a:solidFill>
                </a:endParaRPr>
              </a:p>
            </p:txBody>
          </p:sp>
          <p:sp>
            <p:nvSpPr>
              <p:cNvPr id="8" name="文字方塊 7"/>
              <p:cNvSpPr txBox="1"/>
              <p:nvPr/>
            </p:nvSpPr>
            <p:spPr>
              <a:xfrm>
                <a:off x="4946813" y="2644458"/>
                <a:ext cx="372218" cy="369332"/>
              </a:xfrm>
              <a:prstGeom prst="rect">
                <a:avLst/>
              </a:prstGeom>
              <a:noFill/>
            </p:spPr>
            <p:txBody>
              <a:bodyPr wrap="none" rtlCol="0">
                <a:spAutoFit/>
              </a:bodyPr>
              <a:lstStyle/>
              <a:p>
                <a:r>
                  <a:rPr lang="en-US" altLang="zh-TW" dirty="0" smtClean="0">
                    <a:solidFill>
                      <a:srgbClr val="FF0000"/>
                    </a:solidFill>
                  </a:rPr>
                  <a:t>f6</a:t>
                </a:r>
                <a:endParaRPr lang="zh-TW" altLang="en-US" dirty="0">
                  <a:solidFill>
                    <a:srgbClr val="FF0000"/>
                  </a:solidFill>
                </a:endParaRPr>
              </a:p>
            </p:txBody>
          </p:sp>
          <p:sp>
            <p:nvSpPr>
              <p:cNvPr id="9" name="文字方塊 8"/>
              <p:cNvSpPr txBox="1"/>
              <p:nvPr/>
            </p:nvSpPr>
            <p:spPr>
              <a:xfrm>
                <a:off x="5196697" y="3822680"/>
                <a:ext cx="372218" cy="369332"/>
              </a:xfrm>
              <a:prstGeom prst="rect">
                <a:avLst/>
              </a:prstGeom>
              <a:noFill/>
            </p:spPr>
            <p:txBody>
              <a:bodyPr wrap="none" rtlCol="0">
                <a:spAutoFit/>
              </a:bodyPr>
              <a:lstStyle/>
              <a:p>
                <a:r>
                  <a:rPr lang="en-US" altLang="zh-TW" dirty="0" smtClean="0">
                    <a:solidFill>
                      <a:srgbClr val="FF0000"/>
                    </a:solidFill>
                  </a:rPr>
                  <a:t>f7</a:t>
                </a:r>
                <a:endParaRPr lang="zh-TW" altLang="en-US" dirty="0">
                  <a:solidFill>
                    <a:srgbClr val="FF0000"/>
                  </a:solidFill>
                </a:endParaRPr>
              </a:p>
            </p:txBody>
          </p:sp>
          <p:sp>
            <p:nvSpPr>
              <p:cNvPr id="10" name="文字方塊 9"/>
              <p:cNvSpPr txBox="1"/>
              <p:nvPr/>
            </p:nvSpPr>
            <p:spPr>
              <a:xfrm>
                <a:off x="5041938" y="4130055"/>
                <a:ext cx="372218" cy="369332"/>
              </a:xfrm>
              <a:prstGeom prst="rect">
                <a:avLst/>
              </a:prstGeom>
              <a:noFill/>
            </p:spPr>
            <p:txBody>
              <a:bodyPr wrap="none" rtlCol="0">
                <a:spAutoFit/>
              </a:bodyPr>
              <a:lstStyle/>
              <a:p>
                <a:r>
                  <a:rPr lang="en-US" altLang="zh-TW" dirty="0" smtClean="0">
                    <a:solidFill>
                      <a:srgbClr val="FF0000"/>
                    </a:solidFill>
                  </a:rPr>
                  <a:t>f8</a:t>
                </a:r>
                <a:endParaRPr lang="zh-TW" altLang="en-US" dirty="0">
                  <a:solidFill>
                    <a:srgbClr val="FF0000"/>
                  </a:solidFill>
                </a:endParaRPr>
              </a:p>
            </p:txBody>
          </p:sp>
          <p:sp>
            <p:nvSpPr>
              <p:cNvPr id="11" name="文字方塊 10"/>
              <p:cNvSpPr txBox="1"/>
              <p:nvPr/>
            </p:nvSpPr>
            <p:spPr>
              <a:xfrm>
                <a:off x="7449061" y="1603273"/>
                <a:ext cx="372218" cy="369332"/>
              </a:xfrm>
              <a:prstGeom prst="rect">
                <a:avLst/>
              </a:prstGeom>
              <a:noFill/>
            </p:spPr>
            <p:txBody>
              <a:bodyPr wrap="none" rtlCol="0">
                <a:spAutoFit/>
              </a:bodyPr>
              <a:lstStyle/>
              <a:p>
                <a:r>
                  <a:rPr lang="en-US" altLang="zh-TW" dirty="0" smtClean="0">
                    <a:solidFill>
                      <a:srgbClr val="FF0000"/>
                    </a:solidFill>
                  </a:rPr>
                  <a:t>f9</a:t>
                </a:r>
                <a:endParaRPr lang="zh-TW" altLang="en-US" dirty="0">
                  <a:solidFill>
                    <a:srgbClr val="FF0000"/>
                  </a:solidFill>
                </a:endParaRPr>
              </a:p>
            </p:txBody>
          </p:sp>
          <p:sp>
            <p:nvSpPr>
              <p:cNvPr id="12" name="文字方塊 11"/>
              <p:cNvSpPr txBox="1"/>
              <p:nvPr/>
            </p:nvSpPr>
            <p:spPr>
              <a:xfrm>
                <a:off x="7131278" y="1217283"/>
                <a:ext cx="489236" cy="369332"/>
              </a:xfrm>
              <a:prstGeom prst="rect">
                <a:avLst/>
              </a:prstGeom>
              <a:noFill/>
            </p:spPr>
            <p:txBody>
              <a:bodyPr wrap="none" rtlCol="0">
                <a:spAutoFit/>
              </a:bodyPr>
              <a:lstStyle/>
              <a:p>
                <a:r>
                  <a:rPr lang="en-US" altLang="zh-TW" dirty="0" smtClean="0">
                    <a:solidFill>
                      <a:srgbClr val="FF0000"/>
                    </a:solidFill>
                  </a:rPr>
                  <a:t>f10</a:t>
                </a:r>
                <a:endParaRPr lang="zh-TW" altLang="en-US" dirty="0">
                  <a:solidFill>
                    <a:srgbClr val="FF0000"/>
                  </a:solidFill>
                </a:endParaRPr>
              </a:p>
            </p:txBody>
          </p:sp>
          <p:sp>
            <p:nvSpPr>
              <p:cNvPr id="13" name="文字方塊 12"/>
              <p:cNvSpPr txBox="1"/>
              <p:nvPr/>
            </p:nvSpPr>
            <p:spPr>
              <a:xfrm>
                <a:off x="5785111" y="6239780"/>
                <a:ext cx="489236" cy="369332"/>
              </a:xfrm>
              <a:prstGeom prst="rect">
                <a:avLst/>
              </a:prstGeom>
              <a:noFill/>
            </p:spPr>
            <p:txBody>
              <a:bodyPr wrap="none" rtlCol="0">
                <a:spAutoFit/>
              </a:bodyPr>
              <a:lstStyle/>
              <a:p>
                <a:r>
                  <a:rPr lang="en-US" altLang="zh-TW" dirty="0" smtClean="0">
                    <a:solidFill>
                      <a:srgbClr val="FF0000"/>
                    </a:solidFill>
                  </a:rPr>
                  <a:t>f11</a:t>
                </a:r>
                <a:endParaRPr lang="zh-TW" altLang="en-US" dirty="0">
                  <a:solidFill>
                    <a:srgbClr val="FF0000"/>
                  </a:solidFill>
                </a:endParaRPr>
              </a:p>
            </p:txBody>
          </p:sp>
          <p:sp>
            <p:nvSpPr>
              <p:cNvPr id="14" name="文字方塊 13"/>
              <p:cNvSpPr txBox="1"/>
              <p:nvPr/>
            </p:nvSpPr>
            <p:spPr>
              <a:xfrm>
                <a:off x="5785111" y="5698015"/>
                <a:ext cx="489236" cy="369332"/>
              </a:xfrm>
              <a:prstGeom prst="rect">
                <a:avLst/>
              </a:prstGeom>
              <a:noFill/>
            </p:spPr>
            <p:txBody>
              <a:bodyPr wrap="none" rtlCol="0">
                <a:spAutoFit/>
              </a:bodyPr>
              <a:lstStyle/>
              <a:p>
                <a:r>
                  <a:rPr lang="en-US" altLang="zh-TW" dirty="0" smtClean="0">
                    <a:solidFill>
                      <a:srgbClr val="FF0000"/>
                    </a:solidFill>
                  </a:rPr>
                  <a:t>f12</a:t>
                </a:r>
                <a:endParaRPr lang="zh-TW" altLang="en-US" dirty="0">
                  <a:solidFill>
                    <a:srgbClr val="FF0000"/>
                  </a:solidFill>
                </a:endParaRPr>
              </a:p>
            </p:txBody>
          </p:sp>
          <p:sp>
            <p:nvSpPr>
              <p:cNvPr id="15" name="文字方塊 14"/>
              <p:cNvSpPr txBox="1"/>
              <p:nvPr/>
            </p:nvSpPr>
            <p:spPr>
              <a:xfrm>
                <a:off x="4341637" y="4177409"/>
                <a:ext cx="489236" cy="369332"/>
              </a:xfrm>
              <a:prstGeom prst="rect">
                <a:avLst/>
              </a:prstGeom>
              <a:noFill/>
            </p:spPr>
            <p:txBody>
              <a:bodyPr wrap="none" rtlCol="0">
                <a:spAutoFit/>
              </a:bodyPr>
              <a:lstStyle/>
              <a:p>
                <a:r>
                  <a:rPr lang="en-US" altLang="zh-TW" dirty="0" smtClean="0">
                    <a:solidFill>
                      <a:srgbClr val="FF0000"/>
                    </a:solidFill>
                  </a:rPr>
                  <a:t>f13</a:t>
                </a:r>
                <a:endParaRPr lang="zh-TW" altLang="en-US" dirty="0">
                  <a:solidFill>
                    <a:srgbClr val="FF0000"/>
                  </a:solidFill>
                </a:endParaRPr>
              </a:p>
            </p:txBody>
          </p:sp>
          <p:sp>
            <p:nvSpPr>
              <p:cNvPr id="16" name="文字方塊 15"/>
              <p:cNvSpPr txBox="1"/>
              <p:nvPr/>
            </p:nvSpPr>
            <p:spPr>
              <a:xfrm>
                <a:off x="4332286" y="4781722"/>
                <a:ext cx="489236" cy="369332"/>
              </a:xfrm>
              <a:prstGeom prst="rect">
                <a:avLst/>
              </a:prstGeom>
              <a:noFill/>
            </p:spPr>
            <p:txBody>
              <a:bodyPr wrap="none" rtlCol="0">
                <a:spAutoFit/>
              </a:bodyPr>
              <a:lstStyle/>
              <a:p>
                <a:r>
                  <a:rPr lang="en-US" altLang="zh-TW" dirty="0" smtClean="0">
                    <a:solidFill>
                      <a:srgbClr val="FF0000"/>
                    </a:solidFill>
                  </a:rPr>
                  <a:t>f14</a:t>
                </a:r>
                <a:endParaRPr lang="zh-TW" altLang="en-US" dirty="0">
                  <a:solidFill>
                    <a:srgbClr val="FF0000"/>
                  </a:solidFill>
                </a:endParaRPr>
              </a:p>
            </p:txBody>
          </p:sp>
          <p:sp>
            <p:nvSpPr>
              <p:cNvPr id="17" name="文字方塊 16"/>
              <p:cNvSpPr txBox="1"/>
              <p:nvPr/>
            </p:nvSpPr>
            <p:spPr>
              <a:xfrm>
                <a:off x="7847801" y="122377"/>
                <a:ext cx="489236" cy="369332"/>
              </a:xfrm>
              <a:prstGeom prst="rect">
                <a:avLst/>
              </a:prstGeom>
              <a:noFill/>
            </p:spPr>
            <p:txBody>
              <a:bodyPr wrap="none" rtlCol="0">
                <a:spAutoFit/>
              </a:bodyPr>
              <a:lstStyle/>
              <a:p>
                <a:r>
                  <a:rPr lang="en-US" altLang="zh-TW" dirty="0" smtClean="0">
                    <a:solidFill>
                      <a:srgbClr val="FF0000"/>
                    </a:solidFill>
                  </a:rPr>
                  <a:t>f15</a:t>
                </a:r>
                <a:endParaRPr lang="zh-TW" altLang="en-US" dirty="0">
                  <a:solidFill>
                    <a:srgbClr val="FF0000"/>
                  </a:solidFill>
                </a:endParaRPr>
              </a:p>
            </p:txBody>
          </p:sp>
          <p:sp>
            <p:nvSpPr>
              <p:cNvPr id="18" name="文字方塊 17"/>
              <p:cNvSpPr txBox="1"/>
              <p:nvPr/>
            </p:nvSpPr>
            <p:spPr>
              <a:xfrm>
                <a:off x="6193990" y="3549493"/>
                <a:ext cx="489236" cy="369332"/>
              </a:xfrm>
              <a:prstGeom prst="rect">
                <a:avLst/>
              </a:prstGeom>
              <a:noFill/>
            </p:spPr>
            <p:txBody>
              <a:bodyPr wrap="none" rtlCol="0">
                <a:spAutoFit/>
              </a:bodyPr>
              <a:lstStyle/>
              <a:p>
                <a:r>
                  <a:rPr lang="en-US" altLang="zh-TW" dirty="0" smtClean="0">
                    <a:solidFill>
                      <a:srgbClr val="FF0000"/>
                    </a:solidFill>
                  </a:rPr>
                  <a:t>f16</a:t>
                </a:r>
                <a:endParaRPr lang="zh-TW" altLang="en-US" dirty="0">
                  <a:solidFill>
                    <a:srgbClr val="FF0000"/>
                  </a:solidFill>
                </a:endParaRPr>
              </a:p>
            </p:txBody>
          </p:sp>
          <p:sp>
            <p:nvSpPr>
              <p:cNvPr id="19" name="文字方塊 18"/>
              <p:cNvSpPr txBox="1"/>
              <p:nvPr/>
            </p:nvSpPr>
            <p:spPr>
              <a:xfrm>
                <a:off x="6858373" y="2584484"/>
                <a:ext cx="489236" cy="369332"/>
              </a:xfrm>
              <a:prstGeom prst="rect">
                <a:avLst/>
              </a:prstGeom>
              <a:noFill/>
            </p:spPr>
            <p:txBody>
              <a:bodyPr wrap="none" rtlCol="0">
                <a:spAutoFit/>
              </a:bodyPr>
              <a:lstStyle/>
              <a:p>
                <a:r>
                  <a:rPr lang="en-US" altLang="zh-TW" dirty="0" smtClean="0">
                    <a:solidFill>
                      <a:srgbClr val="FF0000"/>
                    </a:solidFill>
                  </a:rPr>
                  <a:t>f17</a:t>
                </a:r>
                <a:endParaRPr lang="zh-TW" altLang="en-US" dirty="0">
                  <a:solidFill>
                    <a:srgbClr val="FF0000"/>
                  </a:solidFill>
                </a:endParaRPr>
              </a:p>
            </p:txBody>
          </p:sp>
          <p:sp>
            <p:nvSpPr>
              <p:cNvPr id="20" name="文字方塊 19"/>
              <p:cNvSpPr txBox="1"/>
              <p:nvPr/>
            </p:nvSpPr>
            <p:spPr>
              <a:xfrm>
                <a:off x="6799673" y="4059178"/>
                <a:ext cx="489236" cy="369332"/>
              </a:xfrm>
              <a:prstGeom prst="rect">
                <a:avLst/>
              </a:prstGeom>
              <a:noFill/>
            </p:spPr>
            <p:txBody>
              <a:bodyPr wrap="none" rtlCol="0">
                <a:spAutoFit/>
              </a:bodyPr>
              <a:lstStyle/>
              <a:p>
                <a:r>
                  <a:rPr lang="en-US" altLang="zh-TW" dirty="0" smtClean="0">
                    <a:solidFill>
                      <a:srgbClr val="FF0000"/>
                    </a:solidFill>
                  </a:rPr>
                  <a:t>f18</a:t>
                </a:r>
                <a:endParaRPr lang="zh-TW" altLang="en-US" dirty="0">
                  <a:solidFill>
                    <a:srgbClr val="FF0000"/>
                  </a:solidFill>
                </a:endParaRPr>
              </a:p>
            </p:txBody>
          </p:sp>
          <p:sp>
            <p:nvSpPr>
              <p:cNvPr id="21" name="文字方塊 20"/>
              <p:cNvSpPr txBox="1"/>
              <p:nvPr/>
            </p:nvSpPr>
            <p:spPr>
              <a:xfrm>
                <a:off x="5909553" y="4895534"/>
                <a:ext cx="489236" cy="369332"/>
              </a:xfrm>
              <a:prstGeom prst="rect">
                <a:avLst/>
              </a:prstGeom>
              <a:noFill/>
            </p:spPr>
            <p:txBody>
              <a:bodyPr wrap="none" rtlCol="0">
                <a:spAutoFit/>
              </a:bodyPr>
              <a:lstStyle/>
              <a:p>
                <a:r>
                  <a:rPr lang="en-US" altLang="zh-TW" dirty="0" smtClean="0">
                    <a:solidFill>
                      <a:srgbClr val="FF0000"/>
                    </a:solidFill>
                  </a:rPr>
                  <a:t>f19</a:t>
                </a:r>
                <a:endParaRPr lang="zh-TW" altLang="en-US" dirty="0">
                  <a:solidFill>
                    <a:srgbClr val="FF0000"/>
                  </a:solidFill>
                </a:endParaRPr>
              </a:p>
            </p:txBody>
          </p:sp>
          <p:sp>
            <p:nvSpPr>
              <p:cNvPr id="22" name="文字方塊 21"/>
              <p:cNvSpPr txBox="1"/>
              <p:nvPr/>
            </p:nvSpPr>
            <p:spPr>
              <a:xfrm>
                <a:off x="8657726" y="1524847"/>
                <a:ext cx="489236" cy="369332"/>
              </a:xfrm>
              <a:prstGeom prst="rect">
                <a:avLst/>
              </a:prstGeom>
              <a:noFill/>
            </p:spPr>
            <p:txBody>
              <a:bodyPr wrap="none" rtlCol="0">
                <a:spAutoFit/>
              </a:bodyPr>
              <a:lstStyle/>
              <a:p>
                <a:r>
                  <a:rPr lang="en-US" altLang="zh-TW" dirty="0" smtClean="0">
                    <a:solidFill>
                      <a:srgbClr val="FF0000"/>
                    </a:solidFill>
                  </a:rPr>
                  <a:t>f20</a:t>
                </a:r>
                <a:endParaRPr lang="zh-TW" altLang="en-US" dirty="0">
                  <a:solidFill>
                    <a:srgbClr val="FF0000"/>
                  </a:solidFill>
                </a:endParaRPr>
              </a:p>
            </p:txBody>
          </p:sp>
          <p:sp>
            <p:nvSpPr>
              <p:cNvPr id="23" name="文字方塊 22"/>
              <p:cNvSpPr txBox="1"/>
              <p:nvPr/>
            </p:nvSpPr>
            <p:spPr>
              <a:xfrm>
                <a:off x="3244255" y="4983735"/>
                <a:ext cx="489236" cy="369332"/>
              </a:xfrm>
              <a:prstGeom prst="rect">
                <a:avLst/>
              </a:prstGeom>
              <a:noFill/>
            </p:spPr>
            <p:txBody>
              <a:bodyPr wrap="none" rtlCol="0">
                <a:spAutoFit/>
              </a:bodyPr>
              <a:lstStyle/>
              <a:p>
                <a:r>
                  <a:rPr lang="en-US" altLang="zh-TW" dirty="0" smtClean="0">
                    <a:solidFill>
                      <a:srgbClr val="FF0000"/>
                    </a:solidFill>
                  </a:rPr>
                  <a:t>f21</a:t>
                </a:r>
                <a:endParaRPr lang="zh-TW" altLang="en-US" dirty="0">
                  <a:solidFill>
                    <a:srgbClr val="FF0000"/>
                  </a:solidFill>
                </a:endParaRPr>
              </a:p>
            </p:txBody>
          </p:sp>
          <p:sp>
            <p:nvSpPr>
              <p:cNvPr id="24" name="文字方塊 23"/>
              <p:cNvSpPr txBox="1"/>
              <p:nvPr/>
            </p:nvSpPr>
            <p:spPr>
              <a:xfrm>
                <a:off x="6879601" y="3133396"/>
                <a:ext cx="489236" cy="369332"/>
              </a:xfrm>
              <a:prstGeom prst="rect">
                <a:avLst/>
              </a:prstGeom>
              <a:noFill/>
            </p:spPr>
            <p:txBody>
              <a:bodyPr wrap="none" rtlCol="0">
                <a:spAutoFit/>
              </a:bodyPr>
              <a:lstStyle/>
              <a:p>
                <a:r>
                  <a:rPr lang="en-US" altLang="zh-TW" dirty="0" smtClean="0">
                    <a:solidFill>
                      <a:srgbClr val="FF0000"/>
                    </a:solidFill>
                  </a:rPr>
                  <a:t>f22</a:t>
                </a:r>
                <a:endParaRPr lang="zh-TW" altLang="en-US" dirty="0">
                  <a:solidFill>
                    <a:srgbClr val="FF0000"/>
                  </a:solidFill>
                </a:endParaRPr>
              </a:p>
            </p:txBody>
          </p:sp>
          <p:sp>
            <p:nvSpPr>
              <p:cNvPr id="25" name="文字方塊 24"/>
              <p:cNvSpPr txBox="1"/>
              <p:nvPr/>
            </p:nvSpPr>
            <p:spPr>
              <a:xfrm>
                <a:off x="6888025" y="4598587"/>
                <a:ext cx="489236" cy="369332"/>
              </a:xfrm>
              <a:prstGeom prst="rect">
                <a:avLst/>
              </a:prstGeom>
              <a:noFill/>
            </p:spPr>
            <p:txBody>
              <a:bodyPr wrap="none" rtlCol="0">
                <a:spAutoFit/>
              </a:bodyPr>
              <a:lstStyle/>
              <a:p>
                <a:r>
                  <a:rPr lang="en-US" altLang="zh-TW" dirty="0" smtClean="0">
                    <a:solidFill>
                      <a:srgbClr val="FF0000"/>
                    </a:solidFill>
                  </a:rPr>
                  <a:t>f23</a:t>
                </a:r>
                <a:endParaRPr lang="zh-TW" altLang="en-US" dirty="0">
                  <a:solidFill>
                    <a:srgbClr val="FF0000"/>
                  </a:solidFill>
                </a:endParaRPr>
              </a:p>
            </p:txBody>
          </p:sp>
          <p:sp>
            <p:nvSpPr>
              <p:cNvPr id="26" name="文字方塊 25"/>
              <p:cNvSpPr txBox="1"/>
              <p:nvPr/>
            </p:nvSpPr>
            <p:spPr>
              <a:xfrm>
                <a:off x="9059103" y="1592131"/>
                <a:ext cx="489236" cy="369332"/>
              </a:xfrm>
              <a:prstGeom prst="rect">
                <a:avLst/>
              </a:prstGeom>
              <a:noFill/>
            </p:spPr>
            <p:txBody>
              <a:bodyPr wrap="none" rtlCol="0">
                <a:spAutoFit/>
              </a:bodyPr>
              <a:lstStyle/>
              <a:p>
                <a:r>
                  <a:rPr lang="en-US" altLang="zh-TW" dirty="0" smtClean="0">
                    <a:solidFill>
                      <a:srgbClr val="FF0000"/>
                    </a:solidFill>
                  </a:rPr>
                  <a:t>f24</a:t>
                </a:r>
                <a:endParaRPr lang="zh-TW" altLang="en-US" dirty="0">
                  <a:solidFill>
                    <a:srgbClr val="FF0000"/>
                  </a:solidFill>
                </a:endParaRPr>
              </a:p>
            </p:txBody>
          </p:sp>
          <p:sp>
            <p:nvSpPr>
              <p:cNvPr id="27" name="文字方塊 26"/>
              <p:cNvSpPr txBox="1"/>
              <p:nvPr/>
            </p:nvSpPr>
            <p:spPr>
              <a:xfrm>
                <a:off x="7690579" y="5633389"/>
                <a:ext cx="489236" cy="369332"/>
              </a:xfrm>
              <a:prstGeom prst="rect">
                <a:avLst/>
              </a:prstGeom>
              <a:noFill/>
            </p:spPr>
            <p:txBody>
              <a:bodyPr wrap="none" rtlCol="0">
                <a:spAutoFit/>
              </a:bodyPr>
              <a:lstStyle/>
              <a:p>
                <a:r>
                  <a:rPr lang="en-US" altLang="zh-TW" dirty="0" smtClean="0">
                    <a:solidFill>
                      <a:srgbClr val="FF0000"/>
                    </a:solidFill>
                  </a:rPr>
                  <a:t>f25</a:t>
                </a:r>
                <a:endParaRPr lang="zh-TW" altLang="en-US" dirty="0">
                  <a:solidFill>
                    <a:srgbClr val="FF0000"/>
                  </a:solidFill>
                </a:endParaRPr>
              </a:p>
            </p:txBody>
          </p:sp>
          <p:sp>
            <p:nvSpPr>
              <p:cNvPr id="28" name="文字方塊 27"/>
              <p:cNvSpPr txBox="1"/>
              <p:nvPr/>
            </p:nvSpPr>
            <p:spPr>
              <a:xfrm>
                <a:off x="8965366" y="653519"/>
                <a:ext cx="489236" cy="369332"/>
              </a:xfrm>
              <a:prstGeom prst="rect">
                <a:avLst/>
              </a:prstGeom>
              <a:noFill/>
            </p:spPr>
            <p:txBody>
              <a:bodyPr wrap="none" rtlCol="0">
                <a:spAutoFit/>
              </a:bodyPr>
              <a:lstStyle/>
              <a:p>
                <a:r>
                  <a:rPr lang="en-US" altLang="zh-TW" dirty="0" smtClean="0">
                    <a:solidFill>
                      <a:srgbClr val="FF0000"/>
                    </a:solidFill>
                  </a:rPr>
                  <a:t>f26</a:t>
                </a:r>
                <a:endParaRPr lang="zh-TW" altLang="en-US" dirty="0">
                  <a:solidFill>
                    <a:srgbClr val="FF0000"/>
                  </a:solidFill>
                </a:endParaRPr>
              </a:p>
            </p:txBody>
          </p:sp>
          <p:sp>
            <p:nvSpPr>
              <p:cNvPr id="29" name="文字方塊 28"/>
              <p:cNvSpPr txBox="1"/>
              <p:nvPr/>
            </p:nvSpPr>
            <p:spPr>
              <a:xfrm>
                <a:off x="7725393" y="6084475"/>
                <a:ext cx="489236" cy="369332"/>
              </a:xfrm>
              <a:prstGeom prst="rect">
                <a:avLst/>
              </a:prstGeom>
              <a:noFill/>
            </p:spPr>
            <p:txBody>
              <a:bodyPr wrap="none" rtlCol="0">
                <a:spAutoFit/>
              </a:bodyPr>
              <a:lstStyle/>
              <a:p>
                <a:r>
                  <a:rPr lang="en-US" altLang="zh-TW" dirty="0" smtClean="0">
                    <a:solidFill>
                      <a:srgbClr val="FF0000"/>
                    </a:solidFill>
                  </a:rPr>
                  <a:t>f27</a:t>
                </a:r>
                <a:endParaRPr lang="zh-TW" altLang="en-US" dirty="0">
                  <a:solidFill>
                    <a:srgbClr val="FF0000"/>
                  </a:solidFill>
                </a:endParaRPr>
              </a:p>
            </p:txBody>
          </p:sp>
        </p:grpSp>
      </p:grpSp>
      <p:grpSp>
        <p:nvGrpSpPr>
          <p:cNvPr id="78" name="群組 77"/>
          <p:cNvGrpSpPr/>
          <p:nvPr/>
        </p:nvGrpSpPr>
        <p:grpSpPr>
          <a:xfrm>
            <a:off x="1393078" y="1707124"/>
            <a:ext cx="1311641" cy="4354935"/>
            <a:chOff x="636190" y="2058422"/>
            <a:chExt cx="1311641" cy="4354935"/>
          </a:xfrm>
        </p:grpSpPr>
        <mc:AlternateContent xmlns:mc="http://schemas.openxmlformats.org/markup-compatibility/2006">
          <mc:Choice xmlns:a14="http://schemas.microsoft.com/office/drawing/2010/main" Requires="a14">
            <p:sp>
              <p:nvSpPr>
                <p:cNvPr id="72" name="矩形 71"/>
                <p:cNvSpPr/>
                <p:nvPr/>
              </p:nvSpPr>
              <p:spPr>
                <a:xfrm>
                  <a:off x="649816" y="2058422"/>
                  <a:ext cx="1220398"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i="1" dirty="0" smtClean="0">
                                <a:latin typeface="Cambria Math" panose="02040503050406030204" pitchFamily="18" charset="0"/>
                              </a:rPr>
                            </m:ctrlPr>
                          </m:fPr>
                          <m:num>
                            <m:r>
                              <a:rPr lang="en-US" altLang="zh-TW" b="0" i="1" dirty="0" smtClean="0">
                                <a:latin typeface="Cambria Math" panose="02040503050406030204" pitchFamily="18" charset="0"/>
                              </a:rPr>
                              <m:t>𝑑</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𝑠𝑒𝑑</m:t>
                            </m:r>
                          </m:num>
                          <m:den>
                            <m:r>
                              <a:rPr lang="en-US" altLang="zh-TW" b="0" i="1" dirty="0" smtClean="0">
                                <a:latin typeface="Cambria Math" panose="02040503050406030204" pitchFamily="18" charset="0"/>
                              </a:rPr>
                              <m:t>𝑑𝑡</m:t>
                            </m:r>
                          </m:den>
                        </m:f>
                        <m:r>
                          <a:rPr lang="en-US" altLang="zh-TW" b="0" i="0" dirty="0" smtClean="0">
                            <a:latin typeface="Cambria Math" panose="02040503050406030204" pitchFamily="18" charset="0"/>
                          </a:rPr>
                          <m:t>=0</m:t>
                        </m:r>
                      </m:oMath>
                    </m:oMathPara>
                  </a14:m>
                  <a:endParaRPr lang="en-US" altLang="zh-TW" b="0" dirty="0" smtClean="0"/>
                </a:p>
              </p:txBody>
            </p:sp>
          </mc:Choice>
          <mc:Fallback>
            <p:sp>
              <p:nvSpPr>
                <p:cNvPr id="72" name="矩形 71"/>
                <p:cNvSpPr>
                  <a:spLocks noRot="1" noChangeAspect="1" noMove="1" noResize="1" noEditPoints="1" noAdjustHandles="1" noChangeArrowheads="1" noChangeShapeType="1" noTextEdit="1"/>
                </p:cNvSpPr>
                <p:nvPr/>
              </p:nvSpPr>
              <p:spPr>
                <a:xfrm>
                  <a:off x="649816" y="2058422"/>
                  <a:ext cx="1220398" cy="618246"/>
                </a:xfrm>
                <a:prstGeom prst="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3" name="矩形 72"/>
                <p:cNvSpPr/>
                <p:nvPr/>
              </p:nvSpPr>
              <p:spPr>
                <a:xfrm>
                  <a:off x="649816" y="2784667"/>
                  <a:ext cx="1225207"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i="1" dirty="0" smtClean="0">
                                <a:latin typeface="Cambria Math" panose="02040503050406030204" pitchFamily="18" charset="0"/>
                              </a:rPr>
                            </m:ctrlPr>
                          </m:fPr>
                          <m:num>
                            <m:r>
                              <a:rPr lang="en-US" altLang="zh-TW" b="0" i="1" dirty="0" smtClean="0">
                                <a:latin typeface="Cambria Math" panose="02040503050406030204" pitchFamily="18" charset="0"/>
                              </a:rPr>
                              <m:t>𝑑</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𝑏𝑎𝑐</m:t>
                            </m:r>
                          </m:num>
                          <m:den>
                            <m:r>
                              <a:rPr lang="en-US" altLang="zh-TW" b="0" i="1" dirty="0" smtClean="0">
                                <a:latin typeface="Cambria Math" panose="02040503050406030204" pitchFamily="18" charset="0"/>
                              </a:rPr>
                              <m:t>𝑑𝑡</m:t>
                            </m:r>
                          </m:den>
                        </m:f>
                        <m:r>
                          <a:rPr lang="en-US" altLang="zh-TW" b="0" i="0" dirty="0" smtClean="0">
                            <a:latin typeface="Cambria Math" panose="02040503050406030204" pitchFamily="18" charset="0"/>
                          </a:rPr>
                          <m:t>=0</m:t>
                        </m:r>
                      </m:oMath>
                    </m:oMathPara>
                  </a14:m>
                  <a:endParaRPr lang="en-US" altLang="zh-TW" b="0" dirty="0" smtClean="0"/>
                </a:p>
              </p:txBody>
            </p:sp>
          </mc:Choice>
          <mc:Fallback>
            <p:sp>
              <p:nvSpPr>
                <p:cNvPr id="73" name="矩形 72"/>
                <p:cNvSpPr>
                  <a:spLocks noRot="1" noChangeAspect="1" noMove="1" noResize="1" noEditPoints="1" noAdjustHandles="1" noChangeArrowheads="1" noChangeShapeType="1" noTextEdit="1"/>
                </p:cNvSpPr>
                <p:nvPr/>
              </p:nvSpPr>
              <p:spPr>
                <a:xfrm>
                  <a:off x="649816" y="2784667"/>
                  <a:ext cx="1225207" cy="618246"/>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4" name="矩形 73"/>
                <p:cNvSpPr/>
                <p:nvPr/>
              </p:nvSpPr>
              <p:spPr>
                <a:xfrm>
                  <a:off x="649816" y="3506166"/>
                  <a:ext cx="1247649"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i="1" dirty="0" smtClean="0">
                                <a:latin typeface="Cambria Math" panose="02040503050406030204" pitchFamily="18" charset="0"/>
                              </a:rPr>
                            </m:ctrlPr>
                          </m:fPr>
                          <m:num>
                            <m:r>
                              <a:rPr lang="en-US" altLang="zh-TW" b="0" i="1" dirty="0" smtClean="0">
                                <a:latin typeface="Cambria Math" panose="02040503050406030204" pitchFamily="18" charset="0"/>
                              </a:rPr>
                              <m:t>𝑑</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𝑚𝑒𝑖</m:t>
                            </m:r>
                          </m:num>
                          <m:den>
                            <m:r>
                              <a:rPr lang="en-US" altLang="zh-TW" b="0" i="1" dirty="0" smtClean="0">
                                <a:latin typeface="Cambria Math" panose="02040503050406030204" pitchFamily="18" charset="0"/>
                              </a:rPr>
                              <m:t>𝑑𝑡</m:t>
                            </m:r>
                          </m:den>
                        </m:f>
                        <m:r>
                          <a:rPr lang="en-US" altLang="zh-TW" b="0" i="0" dirty="0" smtClean="0">
                            <a:latin typeface="Cambria Math" panose="02040503050406030204" pitchFamily="18" charset="0"/>
                          </a:rPr>
                          <m:t>=0</m:t>
                        </m:r>
                      </m:oMath>
                    </m:oMathPara>
                  </a14:m>
                  <a:endParaRPr lang="en-US" altLang="zh-TW" b="0" dirty="0" smtClean="0"/>
                </a:p>
              </p:txBody>
            </p:sp>
          </mc:Choice>
          <mc:Fallback>
            <p:sp>
              <p:nvSpPr>
                <p:cNvPr id="74" name="矩形 73"/>
                <p:cNvSpPr>
                  <a:spLocks noRot="1" noChangeAspect="1" noMove="1" noResize="1" noEditPoints="1" noAdjustHandles="1" noChangeArrowheads="1" noChangeShapeType="1" noTextEdit="1"/>
                </p:cNvSpPr>
                <p:nvPr/>
              </p:nvSpPr>
              <p:spPr>
                <a:xfrm>
                  <a:off x="649816" y="3506166"/>
                  <a:ext cx="1247649" cy="618246"/>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5" name="矩形 74"/>
                <p:cNvSpPr/>
                <p:nvPr/>
              </p:nvSpPr>
              <p:spPr>
                <a:xfrm>
                  <a:off x="649816" y="4238219"/>
                  <a:ext cx="1294137"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i="1" dirty="0" smtClean="0">
                                <a:latin typeface="Cambria Math" panose="02040503050406030204" pitchFamily="18" charset="0"/>
                              </a:rPr>
                            </m:ctrlPr>
                          </m:fPr>
                          <m:num>
                            <m:r>
                              <a:rPr lang="en-US" altLang="zh-TW" b="0" i="1" dirty="0" smtClean="0">
                                <a:latin typeface="Cambria Math" panose="02040503050406030204" pitchFamily="18" charset="0"/>
                              </a:rPr>
                              <m:t>𝑑</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𝑚𝑎𝑐</m:t>
                            </m:r>
                          </m:num>
                          <m:den>
                            <m:r>
                              <a:rPr lang="en-US" altLang="zh-TW" b="0" i="1" dirty="0" smtClean="0">
                                <a:latin typeface="Cambria Math" panose="02040503050406030204" pitchFamily="18" charset="0"/>
                              </a:rPr>
                              <m:t>𝑑𝑡</m:t>
                            </m:r>
                          </m:den>
                        </m:f>
                        <m:r>
                          <a:rPr lang="en-US" altLang="zh-TW" b="0" i="0" dirty="0" smtClean="0">
                            <a:latin typeface="Cambria Math" panose="02040503050406030204" pitchFamily="18" charset="0"/>
                          </a:rPr>
                          <m:t>=0</m:t>
                        </m:r>
                      </m:oMath>
                    </m:oMathPara>
                  </a14:m>
                  <a:endParaRPr lang="en-US" altLang="zh-TW" b="0" dirty="0" smtClean="0"/>
                </a:p>
              </p:txBody>
            </p:sp>
          </mc:Choice>
          <mc:Fallback>
            <p:sp>
              <p:nvSpPr>
                <p:cNvPr id="75" name="矩形 74"/>
                <p:cNvSpPr>
                  <a:spLocks noRot="1" noChangeAspect="1" noMove="1" noResize="1" noEditPoints="1" noAdjustHandles="1" noChangeArrowheads="1" noChangeShapeType="1" noTextEdit="1"/>
                </p:cNvSpPr>
                <p:nvPr/>
              </p:nvSpPr>
              <p:spPr>
                <a:xfrm>
                  <a:off x="649816" y="4238219"/>
                  <a:ext cx="1294137" cy="618246"/>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6" name="矩形 75"/>
                <p:cNvSpPr/>
                <p:nvPr/>
              </p:nvSpPr>
              <p:spPr>
                <a:xfrm>
                  <a:off x="636190" y="4984807"/>
                  <a:ext cx="1311641"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i="1" dirty="0" smtClean="0">
                                <a:latin typeface="Cambria Math" panose="02040503050406030204" pitchFamily="18" charset="0"/>
                              </a:rPr>
                            </m:ctrlPr>
                          </m:fPr>
                          <m:num>
                            <m:r>
                              <a:rPr lang="en-US" altLang="zh-TW" b="0" i="1" dirty="0" smtClean="0">
                                <a:latin typeface="Cambria Math" panose="02040503050406030204" pitchFamily="18" charset="0"/>
                              </a:rPr>
                              <m:t>𝑑</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𝑚𝑒𝑔</m:t>
                            </m:r>
                          </m:num>
                          <m:den>
                            <m:r>
                              <a:rPr lang="en-US" altLang="zh-TW" b="0" i="1" dirty="0" smtClean="0">
                                <a:latin typeface="Cambria Math" panose="02040503050406030204" pitchFamily="18" charset="0"/>
                              </a:rPr>
                              <m:t>𝑑𝑡</m:t>
                            </m:r>
                          </m:den>
                        </m:f>
                        <m:r>
                          <a:rPr lang="en-US" altLang="zh-TW" b="0" i="0" dirty="0" smtClean="0">
                            <a:latin typeface="Cambria Math" panose="02040503050406030204" pitchFamily="18" charset="0"/>
                          </a:rPr>
                          <m:t>=0</m:t>
                        </m:r>
                      </m:oMath>
                    </m:oMathPara>
                  </a14:m>
                  <a:endParaRPr lang="en-US" altLang="zh-TW" b="0" dirty="0" smtClean="0"/>
                </a:p>
              </p:txBody>
            </p:sp>
          </mc:Choice>
          <mc:Fallback>
            <p:sp>
              <p:nvSpPr>
                <p:cNvPr id="76" name="矩形 75"/>
                <p:cNvSpPr>
                  <a:spLocks noRot="1" noChangeAspect="1" noMove="1" noResize="1" noEditPoints="1" noAdjustHandles="1" noChangeArrowheads="1" noChangeShapeType="1" noTextEdit="1"/>
                </p:cNvSpPr>
                <p:nvPr/>
              </p:nvSpPr>
              <p:spPr>
                <a:xfrm>
                  <a:off x="636190" y="4984807"/>
                  <a:ext cx="1311641" cy="618246"/>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7" name="矩形 76"/>
                <p:cNvSpPr/>
                <p:nvPr/>
              </p:nvSpPr>
              <p:spPr>
                <a:xfrm>
                  <a:off x="649815" y="5794470"/>
                  <a:ext cx="1171346" cy="618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i="1" dirty="0" smtClean="0">
                                <a:latin typeface="Cambria Math" panose="02040503050406030204" pitchFamily="18" charset="0"/>
                              </a:rPr>
                            </m:ctrlPr>
                          </m:fPr>
                          <m:num>
                            <m:r>
                              <a:rPr lang="en-US" altLang="zh-TW" b="0" i="1" dirty="0" smtClean="0">
                                <a:latin typeface="Cambria Math" panose="02040503050406030204" pitchFamily="18" charset="0"/>
                              </a:rPr>
                              <m:t>𝑑</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𝑓𝑖𝑠</m:t>
                            </m:r>
                          </m:num>
                          <m:den>
                            <m:r>
                              <a:rPr lang="en-US" altLang="zh-TW" b="0" i="1" dirty="0" smtClean="0">
                                <a:latin typeface="Cambria Math" panose="02040503050406030204" pitchFamily="18" charset="0"/>
                              </a:rPr>
                              <m:t>𝑑𝑡</m:t>
                            </m:r>
                          </m:den>
                        </m:f>
                        <m:r>
                          <a:rPr lang="en-US" altLang="zh-TW" b="0" i="0" dirty="0" smtClean="0">
                            <a:latin typeface="Cambria Math" panose="02040503050406030204" pitchFamily="18" charset="0"/>
                          </a:rPr>
                          <m:t>=0</m:t>
                        </m:r>
                      </m:oMath>
                    </m:oMathPara>
                  </a14:m>
                  <a:endParaRPr lang="en-US" altLang="zh-TW" b="0" dirty="0" smtClean="0"/>
                </a:p>
              </p:txBody>
            </p:sp>
          </mc:Choice>
          <mc:Fallback>
            <p:sp>
              <p:nvSpPr>
                <p:cNvPr id="77" name="矩形 76"/>
                <p:cNvSpPr>
                  <a:spLocks noRot="1" noChangeAspect="1" noMove="1" noResize="1" noEditPoints="1" noAdjustHandles="1" noChangeArrowheads="1" noChangeShapeType="1" noTextEdit="1"/>
                </p:cNvSpPr>
                <p:nvPr/>
              </p:nvSpPr>
              <p:spPr>
                <a:xfrm>
                  <a:off x="649815" y="5794470"/>
                  <a:ext cx="1171346" cy="618887"/>
                </a:xfrm>
                <a:prstGeom prst="rect">
                  <a:avLst/>
                </a:prstGeom>
                <a:blipFill>
                  <a:blip r:embed="rId7"/>
                  <a:stretch>
                    <a:fillRect/>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295498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群組 5"/>
          <p:cNvGrpSpPr/>
          <p:nvPr/>
        </p:nvGrpSpPr>
        <p:grpSpPr>
          <a:xfrm>
            <a:off x="594911" y="1526985"/>
            <a:ext cx="8646766" cy="4747098"/>
            <a:chOff x="155643" y="972766"/>
            <a:chExt cx="8646766" cy="4747098"/>
          </a:xfrm>
        </p:grpSpPr>
        <p:pic>
          <p:nvPicPr>
            <p:cNvPr id="2" name="圖片 1"/>
            <p:cNvPicPr>
              <a:picLocks noChangeAspect="1"/>
            </p:cNvPicPr>
            <p:nvPr/>
          </p:nvPicPr>
          <p:blipFill rotWithShape="1">
            <a:blip r:embed="rId2"/>
            <a:srcRect l="16986" t="36713" r="48652" b="17140"/>
            <a:stretch/>
          </p:blipFill>
          <p:spPr>
            <a:xfrm>
              <a:off x="155643" y="972766"/>
              <a:ext cx="6284068" cy="4747098"/>
            </a:xfrm>
            <a:prstGeom prst="rect">
              <a:avLst/>
            </a:prstGeom>
          </p:spPr>
        </p:pic>
        <p:sp>
          <p:nvSpPr>
            <p:cNvPr id="3" name="矩形 2"/>
            <p:cNvSpPr/>
            <p:nvPr/>
          </p:nvSpPr>
          <p:spPr>
            <a:xfrm>
              <a:off x="345058" y="2320506"/>
              <a:ext cx="5986732" cy="2156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p:cNvSpPr txBox="1"/>
            <p:nvPr/>
          </p:nvSpPr>
          <p:spPr>
            <a:xfrm>
              <a:off x="6439711" y="2105170"/>
              <a:ext cx="2362698" cy="646331"/>
            </a:xfrm>
            <a:prstGeom prst="rect">
              <a:avLst/>
            </a:prstGeom>
            <a:noFill/>
          </p:spPr>
          <p:txBody>
            <a:bodyPr wrap="none" rtlCol="0">
              <a:spAutoFit/>
            </a:bodyPr>
            <a:lstStyle/>
            <a:p>
              <a:r>
                <a:rPr lang="en-US" altLang="zh-TW" dirty="0" smtClean="0"/>
                <a:t>Use as upper boundary</a:t>
              </a:r>
            </a:p>
            <a:p>
              <a:r>
                <a:rPr lang="en-US" altLang="zh-TW" dirty="0" smtClean="0"/>
                <a:t>(lower boundary=0)</a:t>
              </a:r>
              <a:endParaRPr lang="zh-TW" altLang="en-US" dirty="0"/>
            </a:p>
          </p:txBody>
        </p:sp>
      </p:grpSp>
      <p:sp>
        <p:nvSpPr>
          <p:cNvPr id="5" name="文字方塊 4"/>
          <p:cNvSpPr txBox="1"/>
          <p:nvPr/>
        </p:nvSpPr>
        <p:spPr>
          <a:xfrm>
            <a:off x="594911" y="572878"/>
            <a:ext cx="1829988" cy="954107"/>
          </a:xfrm>
          <a:prstGeom prst="rect">
            <a:avLst/>
          </a:prstGeom>
          <a:noFill/>
        </p:spPr>
        <p:txBody>
          <a:bodyPr wrap="none" rtlCol="0">
            <a:spAutoFit/>
          </a:bodyPr>
          <a:lstStyle/>
          <a:p>
            <a:r>
              <a:rPr lang="en-US" altLang="zh-TW" sz="2800" dirty="0" err="1" smtClean="0"/>
              <a:t>Gx</a:t>
            </a:r>
            <a:r>
              <a:rPr lang="en-US" altLang="zh-TW" sz="2800" dirty="0" smtClean="0"/>
              <a:t>&gt;=h</a:t>
            </a:r>
          </a:p>
          <a:p>
            <a:r>
              <a:rPr lang="en-US" altLang="zh-TW" sz="2800" dirty="0" smtClean="0"/>
              <a:t>Respiration</a:t>
            </a:r>
            <a:endParaRPr lang="en-US" altLang="zh-TW" sz="2800" dirty="0" smtClean="0"/>
          </a:p>
        </p:txBody>
      </p:sp>
    </p:spTree>
    <p:extLst>
      <p:ext uri="{BB962C8B-B14F-4D97-AF65-F5344CB8AC3E}">
        <p14:creationId xmlns:p14="http://schemas.microsoft.com/office/powerpoint/2010/main" val="41582483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594911" y="572878"/>
            <a:ext cx="803425" cy="523220"/>
          </a:xfrm>
          <a:prstGeom prst="rect">
            <a:avLst/>
          </a:prstGeom>
          <a:noFill/>
        </p:spPr>
        <p:txBody>
          <a:bodyPr wrap="none" rtlCol="0">
            <a:spAutoFit/>
          </a:bodyPr>
          <a:lstStyle/>
          <a:p>
            <a:r>
              <a:rPr lang="en-US" altLang="zh-TW" sz="2800" dirty="0" smtClean="0"/>
              <a:t>Ex=f</a:t>
            </a:r>
            <a:endParaRPr lang="zh-TW" altLang="en-US" sz="2800" dirty="0"/>
          </a:p>
        </p:txBody>
      </p:sp>
      <p:grpSp>
        <p:nvGrpSpPr>
          <p:cNvPr id="3" name="群組 2"/>
          <p:cNvGrpSpPr/>
          <p:nvPr/>
        </p:nvGrpSpPr>
        <p:grpSpPr>
          <a:xfrm>
            <a:off x="5094047" y="1156772"/>
            <a:ext cx="7876130" cy="4747261"/>
            <a:chOff x="2131749" y="122377"/>
            <a:chExt cx="10728260" cy="6486735"/>
          </a:xfrm>
        </p:grpSpPr>
        <p:grpSp>
          <p:nvGrpSpPr>
            <p:cNvPr id="4" name="群組 3"/>
            <p:cNvGrpSpPr/>
            <p:nvPr/>
          </p:nvGrpSpPr>
          <p:grpSpPr>
            <a:xfrm>
              <a:off x="2131749" y="669114"/>
              <a:ext cx="10728260" cy="5838322"/>
              <a:chOff x="2131749" y="669114"/>
              <a:chExt cx="10728260" cy="5838322"/>
            </a:xfrm>
          </p:grpSpPr>
          <p:sp>
            <p:nvSpPr>
              <p:cNvPr id="34" name="圓角矩形 33"/>
              <p:cNvSpPr/>
              <p:nvPr/>
            </p:nvSpPr>
            <p:spPr>
              <a:xfrm>
                <a:off x="5482488" y="4291904"/>
                <a:ext cx="1526072" cy="79250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t>macro</a:t>
                </a:r>
                <a:endParaRPr lang="zh-TW" altLang="en-US" sz="2000" dirty="0"/>
              </a:p>
            </p:txBody>
          </p:sp>
          <p:sp>
            <p:nvSpPr>
              <p:cNvPr id="35" name="圓角矩形 34"/>
              <p:cNvSpPr/>
              <p:nvPr/>
            </p:nvSpPr>
            <p:spPr>
              <a:xfrm>
                <a:off x="5392199" y="2730930"/>
                <a:ext cx="1526072" cy="79250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err="1" smtClean="0"/>
                  <a:t>meio</a:t>
                </a:r>
                <a:endParaRPr lang="zh-TW" altLang="en-US" sz="2000" dirty="0"/>
              </a:p>
            </p:txBody>
          </p:sp>
          <p:sp>
            <p:nvSpPr>
              <p:cNvPr id="36" name="圓角矩形 35"/>
              <p:cNvSpPr/>
              <p:nvPr/>
            </p:nvSpPr>
            <p:spPr>
              <a:xfrm>
                <a:off x="2877058" y="4210926"/>
                <a:ext cx="1526072" cy="79250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t>bac</a:t>
                </a:r>
                <a:endParaRPr lang="zh-TW" altLang="en-US" sz="2000" dirty="0"/>
              </a:p>
            </p:txBody>
          </p:sp>
          <p:sp>
            <p:nvSpPr>
              <p:cNvPr id="37" name="圓角矩形 36"/>
              <p:cNvSpPr/>
              <p:nvPr/>
            </p:nvSpPr>
            <p:spPr>
              <a:xfrm>
                <a:off x="7551009" y="776366"/>
                <a:ext cx="1526072" cy="79250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t>mega</a:t>
                </a:r>
                <a:endParaRPr lang="zh-TW" altLang="en-US" sz="2000" dirty="0"/>
              </a:p>
            </p:txBody>
          </p:sp>
          <p:sp>
            <p:nvSpPr>
              <p:cNvPr id="38" name="圓角矩形 37"/>
              <p:cNvSpPr/>
              <p:nvPr/>
            </p:nvSpPr>
            <p:spPr>
              <a:xfrm>
                <a:off x="2877057" y="2756984"/>
                <a:ext cx="1526072" cy="79250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err="1" smtClean="0"/>
                  <a:t>sed</a:t>
                </a:r>
                <a:endParaRPr lang="zh-TW" altLang="en-US" sz="2000" dirty="0"/>
              </a:p>
            </p:txBody>
          </p:sp>
          <p:sp>
            <p:nvSpPr>
              <p:cNvPr id="39" name="圓角矩形 38"/>
              <p:cNvSpPr/>
              <p:nvPr/>
            </p:nvSpPr>
            <p:spPr>
              <a:xfrm>
                <a:off x="6245524" y="5714927"/>
                <a:ext cx="1526072" cy="79250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t>fish</a:t>
                </a:r>
                <a:endParaRPr lang="zh-TW" altLang="en-US" sz="2000" dirty="0"/>
              </a:p>
            </p:txBody>
          </p:sp>
          <p:cxnSp>
            <p:nvCxnSpPr>
              <p:cNvPr id="40" name="直線單箭頭接點 39"/>
              <p:cNvCxnSpPr/>
              <p:nvPr/>
            </p:nvCxnSpPr>
            <p:spPr>
              <a:xfrm flipV="1">
                <a:off x="3996410" y="3476713"/>
                <a:ext cx="0" cy="72806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p:nvPr/>
            </p:nvCxnSpPr>
            <p:spPr>
              <a:xfrm flipH="1">
                <a:off x="3417978" y="3514854"/>
                <a:ext cx="1" cy="68992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flipH="1" flipV="1">
                <a:off x="4403131" y="2908609"/>
                <a:ext cx="917360" cy="1214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stCxn id="38" idx="3"/>
                <a:endCxn id="35" idx="1"/>
              </p:cNvCxnSpPr>
              <p:nvPr/>
            </p:nvCxnSpPr>
            <p:spPr>
              <a:xfrm flipV="1">
                <a:off x="4403129" y="3127185"/>
                <a:ext cx="989070" cy="2605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p:nvPr/>
            </p:nvCxnSpPr>
            <p:spPr>
              <a:xfrm flipH="1" flipV="1">
                <a:off x="4337494" y="3469036"/>
                <a:ext cx="1141132" cy="10148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a:off x="4415035" y="3230295"/>
                <a:ext cx="1240307" cy="107706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p:nvPr/>
            </p:nvCxnSpPr>
            <p:spPr>
              <a:xfrm flipH="1">
                <a:off x="6196760" y="3523439"/>
                <a:ext cx="1" cy="7925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p:nvPr/>
            </p:nvCxnSpPr>
            <p:spPr>
              <a:xfrm>
                <a:off x="4403808" y="4746305"/>
                <a:ext cx="1090450" cy="180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p:nvPr/>
            </p:nvCxnSpPr>
            <p:spPr>
              <a:xfrm flipV="1">
                <a:off x="4374052" y="3367316"/>
                <a:ext cx="1036070" cy="92361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a:endCxn id="50" idx="2"/>
              </p:cNvCxnSpPr>
              <p:nvPr/>
            </p:nvCxnSpPr>
            <p:spPr>
              <a:xfrm flipH="1" flipV="1">
                <a:off x="2894786" y="1461623"/>
                <a:ext cx="431773" cy="1214385"/>
              </a:xfrm>
              <a:prstGeom prst="straightConnector1">
                <a:avLst/>
              </a:prstGeom>
              <a:ln w="571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圓角矩形 49"/>
              <p:cNvSpPr/>
              <p:nvPr/>
            </p:nvSpPr>
            <p:spPr>
              <a:xfrm>
                <a:off x="2131749" y="669114"/>
                <a:ext cx="1526072" cy="79250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t>EXP_S</a:t>
                </a:r>
              </a:p>
            </p:txBody>
          </p:sp>
          <p:sp>
            <p:nvSpPr>
              <p:cNvPr id="51" name="圓角矩形 50"/>
              <p:cNvSpPr/>
              <p:nvPr/>
            </p:nvSpPr>
            <p:spPr>
              <a:xfrm>
                <a:off x="3761665" y="1133104"/>
                <a:ext cx="1526072" cy="79250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t>POC_W</a:t>
                </a:r>
                <a:endParaRPr lang="zh-TW" altLang="en-US" sz="2000" dirty="0"/>
              </a:p>
            </p:txBody>
          </p:sp>
          <p:cxnSp>
            <p:nvCxnSpPr>
              <p:cNvPr id="52" name="直線單箭頭接點 51"/>
              <p:cNvCxnSpPr>
                <a:stCxn id="51" idx="2"/>
                <a:endCxn id="38" idx="0"/>
              </p:cNvCxnSpPr>
              <p:nvPr/>
            </p:nvCxnSpPr>
            <p:spPr>
              <a:xfrm flipH="1">
                <a:off x="3640094" y="1925613"/>
                <a:ext cx="884608" cy="831371"/>
              </a:xfrm>
              <a:prstGeom prst="straightConnector1">
                <a:avLst/>
              </a:prstGeom>
              <a:ln w="571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圓角矩形 52"/>
              <p:cNvSpPr/>
              <p:nvPr/>
            </p:nvSpPr>
            <p:spPr>
              <a:xfrm>
                <a:off x="9041966" y="3794521"/>
                <a:ext cx="1526072" cy="79250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t>DIC_W</a:t>
                </a:r>
                <a:endParaRPr lang="zh-TW" altLang="en-US" sz="2000" dirty="0"/>
              </a:p>
            </p:txBody>
          </p:sp>
          <p:cxnSp>
            <p:nvCxnSpPr>
              <p:cNvPr id="54" name="直線單箭頭接點 53"/>
              <p:cNvCxnSpPr>
                <a:stCxn id="35" idx="3"/>
                <a:endCxn id="53" idx="1"/>
              </p:cNvCxnSpPr>
              <p:nvPr/>
            </p:nvCxnSpPr>
            <p:spPr>
              <a:xfrm>
                <a:off x="6918271" y="3127185"/>
                <a:ext cx="2123695" cy="1063591"/>
              </a:xfrm>
              <a:prstGeom prst="straightConnector1">
                <a:avLst/>
              </a:prstGeom>
              <a:ln w="571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p:nvPr/>
            </p:nvCxnSpPr>
            <p:spPr>
              <a:xfrm>
                <a:off x="12860009" y="4995761"/>
                <a:ext cx="0" cy="719166"/>
              </a:xfrm>
              <a:prstGeom prst="straightConnector1">
                <a:avLst/>
              </a:prstGeom>
              <a:ln w="571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圓角矩形 55"/>
              <p:cNvSpPr/>
              <p:nvPr/>
            </p:nvSpPr>
            <p:spPr>
              <a:xfrm>
                <a:off x="10570901" y="4461858"/>
                <a:ext cx="1526073" cy="79250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err="1" smtClean="0"/>
                  <a:t>Exp_B</a:t>
                </a:r>
                <a:endParaRPr lang="zh-TW" altLang="en-US" sz="2000" dirty="0"/>
              </a:p>
            </p:txBody>
          </p:sp>
          <p:cxnSp>
            <p:nvCxnSpPr>
              <p:cNvPr id="57" name="直線單箭頭接點 56"/>
              <p:cNvCxnSpPr>
                <a:stCxn id="39" idx="3"/>
                <a:endCxn id="56" idx="2"/>
              </p:cNvCxnSpPr>
              <p:nvPr/>
            </p:nvCxnSpPr>
            <p:spPr>
              <a:xfrm flipV="1">
                <a:off x="7771596" y="5254366"/>
                <a:ext cx="3562341" cy="856816"/>
              </a:xfrm>
              <a:prstGeom prst="straightConnector1">
                <a:avLst/>
              </a:prstGeom>
              <a:ln w="571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a:stCxn id="39" idx="3"/>
              </p:cNvCxnSpPr>
              <p:nvPr/>
            </p:nvCxnSpPr>
            <p:spPr>
              <a:xfrm flipV="1">
                <a:off x="7771596" y="4574034"/>
                <a:ext cx="1375303" cy="1537148"/>
              </a:xfrm>
              <a:prstGeom prst="straightConnector1">
                <a:avLst/>
              </a:prstGeom>
              <a:ln w="571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a:off x="9039103" y="1397091"/>
                <a:ext cx="1421656" cy="2443653"/>
              </a:xfrm>
              <a:prstGeom prst="straightConnector1">
                <a:avLst/>
              </a:prstGeom>
              <a:ln w="571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flipV="1">
                <a:off x="4337494" y="1550084"/>
                <a:ext cx="3510307" cy="117469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a:stCxn id="35" idx="3"/>
              </p:cNvCxnSpPr>
              <p:nvPr/>
            </p:nvCxnSpPr>
            <p:spPr>
              <a:xfrm flipV="1">
                <a:off x="6918271" y="1438391"/>
                <a:ext cx="1360658" cy="168879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p:cNvCxnSpPr>
                <a:stCxn id="34" idx="3"/>
              </p:cNvCxnSpPr>
              <p:nvPr/>
            </p:nvCxnSpPr>
            <p:spPr>
              <a:xfrm flipV="1">
                <a:off x="7008560" y="1509656"/>
                <a:ext cx="1511988" cy="317850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p:cNvCxnSpPr/>
              <p:nvPr/>
            </p:nvCxnSpPr>
            <p:spPr>
              <a:xfrm>
                <a:off x="9061738" y="874386"/>
                <a:ext cx="2798042" cy="3565081"/>
              </a:xfrm>
              <a:prstGeom prst="straightConnector1">
                <a:avLst/>
              </a:prstGeom>
              <a:ln w="571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肘形接點 63"/>
              <p:cNvCxnSpPr/>
              <p:nvPr/>
            </p:nvCxnSpPr>
            <p:spPr>
              <a:xfrm rot="10800000" flipH="1" flipV="1">
                <a:off x="2878080" y="3230295"/>
                <a:ext cx="3368465" cy="2992582"/>
              </a:xfrm>
              <a:prstGeom prst="bentConnector3">
                <a:avLst>
                  <a:gd name="adj1" fmla="val -20491"/>
                </a:avLst>
              </a:prstGeom>
              <a:ln w="57150">
                <a:tailEnd type="triangle"/>
              </a:ln>
            </p:spPr>
            <p:style>
              <a:lnRef idx="1">
                <a:schemeClr val="dk1"/>
              </a:lnRef>
              <a:fillRef idx="0">
                <a:schemeClr val="dk1"/>
              </a:fillRef>
              <a:effectRef idx="0">
                <a:schemeClr val="dk1"/>
              </a:effectRef>
              <a:fontRef idx="minor">
                <a:schemeClr val="tx1"/>
              </a:fontRef>
            </p:style>
          </p:cxnSp>
          <p:cxnSp>
            <p:nvCxnSpPr>
              <p:cNvPr id="65" name="肘形接點 64"/>
              <p:cNvCxnSpPr/>
              <p:nvPr/>
            </p:nvCxnSpPr>
            <p:spPr>
              <a:xfrm rot="10800000">
                <a:off x="2943564" y="3375995"/>
                <a:ext cx="3334690" cy="2691071"/>
              </a:xfrm>
              <a:prstGeom prst="bentConnector3">
                <a:avLst>
                  <a:gd name="adj1" fmla="val 116289"/>
                </a:avLst>
              </a:prstGeom>
              <a:ln w="57150">
                <a:tailEnd type="triangle"/>
              </a:ln>
            </p:spPr>
            <p:style>
              <a:lnRef idx="1">
                <a:schemeClr val="dk1"/>
              </a:lnRef>
              <a:fillRef idx="0">
                <a:schemeClr val="dk1"/>
              </a:fillRef>
              <a:effectRef idx="0">
                <a:schemeClr val="dk1"/>
              </a:effectRef>
              <a:fontRef idx="minor">
                <a:schemeClr val="tx1"/>
              </a:fontRef>
            </p:style>
          </p:cxnSp>
          <p:cxnSp>
            <p:nvCxnSpPr>
              <p:cNvPr id="66" name="直線單箭頭接點 65"/>
              <p:cNvCxnSpPr>
                <a:stCxn id="34" idx="2"/>
                <a:endCxn id="39" idx="0"/>
              </p:cNvCxnSpPr>
              <p:nvPr/>
            </p:nvCxnSpPr>
            <p:spPr>
              <a:xfrm>
                <a:off x="6245524" y="5084413"/>
                <a:ext cx="763036" cy="630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p:cNvCxnSpPr>
                <a:endCxn id="39" idx="0"/>
              </p:cNvCxnSpPr>
              <p:nvPr/>
            </p:nvCxnSpPr>
            <p:spPr>
              <a:xfrm flipH="1">
                <a:off x="7008560" y="1603152"/>
                <a:ext cx="1703341" cy="41117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p:nvPr/>
            </p:nvCxnSpPr>
            <p:spPr>
              <a:xfrm flipH="1">
                <a:off x="3906366" y="1509656"/>
                <a:ext cx="3675164" cy="11812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a:stCxn id="34" idx="3"/>
                <a:endCxn id="53" idx="1"/>
              </p:cNvCxnSpPr>
              <p:nvPr/>
            </p:nvCxnSpPr>
            <p:spPr>
              <a:xfrm flipV="1">
                <a:off x="7008560" y="4190776"/>
                <a:ext cx="2033406" cy="497383"/>
              </a:xfrm>
              <a:prstGeom prst="straightConnector1">
                <a:avLst/>
              </a:prstGeom>
              <a:ln w="571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肘形接點 69"/>
              <p:cNvCxnSpPr/>
              <p:nvPr/>
            </p:nvCxnSpPr>
            <p:spPr>
              <a:xfrm rot="5400000" flipH="1" flipV="1">
                <a:off x="6109909" y="1712218"/>
                <a:ext cx="416405" cy="6164908"/>
              </a:xfrm>
              <a:prstGeom prst="bentConnector3">
                <a:avLst>
                  <a:gd name="adj1" fmla="val -69736"/>
                </a:avLst>
              </a:prstGeom>
              <a:ln w="57150">
                <a:solidFill>
                  <a:schemeClr val="bg2">
                    <a:lumMod val="90000"/>
                  </a:schemeClr>
                </a:solidFill>
                <a:tailEnd type="triangle"/>
              </a:ln>
            </p:spPr>
            <p:style>
              <a:lnRef idx="1">
                <a:schemeClr val="dk1"/>
              </a:lnRef>
              <a:fillRef idx="0">
                <a:schemeClr val="dk1"/>
              </a:fillRef>
              <a:effectRef idx="0">
                <a:schemeClr val="dk1"/>
              </a:effectRef>
              <a:fontRef idx="minor">
                <a:schemeClr val="tx1"/>
              </a:fontRef>
            </p:style>
          </p:cxnSp>
          <p:cxnSp>
            <p:nvCxnSpPr>
              <p:cNvPr id="71" name="肘形接點 70"/>
              <p:cNvCxnSpPr>
                <a:stCxn id="36" idx="1"/>
                <a:endCxn id="37" idx="0"/>
              </p:cNvCxnSpPr>
              <p:nvPr/>
            </p:nvCxnSpPr>
            <p:spPr>
              <a:xfrm rot="10800000" flipH="1">
                <a:off x="2877057" y="776367"/>
                <a:ext cx="5436987" cy="3830815"/>
              </a:xfrm>
              <a:prstGeom prst="bentConnector4">
                <a:avLst>
                  <a:gd name="adj1" fmla="val -17177"/>
                  <a:gd name="adj2" fmla="val 119328"/>
                </a:avLst>
              </a:prstGeom>
              <a:ln w="57150">
                <a:solidFill>
                  <a:schemeClr val="bg2">
                    <a:lumMod val="90000"/>
                  </a:schemeClr>
                </a:solidFill>
                <a:tailEnd type="triangle"/>
              </a:ln>
            </p:spPr>
            <p:style>
              <a:lnRef idx="1">
                <a:schemeClr val="dk1"/>
              </a:lnRef>
              <a:fillRef idx="0">
                <a:schemeClr val="dk1"/>
              </a:fillRef>
              <a:effectRef idx="0">
                <a:schemeClr val="dk1"/>
              </a:effectRef>
              <a:fontRef idx="minor">
                <a:schemeClr val="tx1"/>
              </a:fontRef>
            </p:style>
          </p:cxnSp>
        </p:grpSp>
        <p:grpSp>
          <p:nvGrpSpPr>
            <p:cNvPr id="5" name="群組 4"/>
            <p:cNvGrpSpPr/>
            <p:nvPr/>
          </p:nvGrpSpPr>
          <p:grpSpPr>
            <a:xfrm>
              <a:off x="2940555" y="122377"/>
              <a:ext cx="6607784" cy="6486735"/>
              <a:chOff x="2940555" y="122377"/>
              <a:chExt cx="6607784" cy="6486735"/>
            </a:xfrm>
          </p:grpSpPr>
          <p:grpSp>
            <p:nvGrpSpPr>
              <p:cNvPr id="6" name="群組 5"/>
              <p:cNvGrpSpPr/>
              <p:nvPr/>
            </p:nvGrpSpPr>
            <p:grpSpPr>
              <a:xfrm>
                <a:off x="2940555" y="1552745"/>
                <a:ext cx="1384481" cy="2476803"/>
                <a:chOff x="3003465" y="1519078"/>
                <a:chExt cx="1384481" cy="2476803"/>
              </a:xfrm>
            </p:grpSpPr>
            <p:sp>
              <p:nvSpPr>
                <p:cNvPr id="30" name="文字方塊 29"/>
                <p:cNvSpPr txBox="1"/>
                <p:nvPr/>
              </p:nvSpPr>
              <p:spPr>
                <a:xfrm>
                  <a:off x="4015728" y="1869763"/>
                  <a:ext cx="372218" cy="369331"/>
                </a:xfrm>
                <a:prstGeom prst="rect">
                  <a:avLst/>
                </a:prstGeom>
                <a:noFill/>
              </p:spPr>
              <p:txBody>
                <a:bodyPr wrap="none" rtlCol="0">
                  <a:spAutoFit/>
                </a:bodyPr>
                <a:lstStyle/>
                <a:p>
                  <a:r>
                    <a:rPr lang="en-US" altLang="zh-TW" dirty="0" smtClean="0">
                      <a:solidFill>
                        <a:srgbClr val="FF0000"/>
                      </a:solidFill>
                    </a:rPr>
                    <a:t>f1</a:t>
                  </a:r>
                  <a:endParaRPr lang="zh-TW" altLang="en-US" dirty="0">
                    <a:solidFill>
                      <a:srgbClr val="FF0000"/>
                    </a:solidFill>
                  </a:endParaRPr>
                </a:p>
              </p:txBody>
            </p:sp>
            <p:sp>
              <p:nvSpPr>
                <p:cNvPr id="31" name="文字方塊 30"/>
                <p:cNvSpPr txBox="1"/>
                <p:nvPr/>
              </p:nvSpPr>
              <p:spPr>
                <a:xfrm>
                  <a:off x="3003465" y="1519078"/>
                  <a:ext cx="372218" cy="369331"/>
                </a:xfrm>
                <a:prstGeom prst="rect">
                  <a:avLst/>
                </a:prstGeom>
                <a:noFill/>
              </p:spPr>
              <p:txBody>
                <a:bodyPr wrap="none" rtlCol="0">
                  <a:spAutoFit/>
                </a:bodyPr>
                <a:lstStyle/>
                <a:p>
                  <a:r>
                    <a:rPr lang="en-US" altLang="zh-TW" dirty="0" smtClean="0">
                      <a:solidFill>
                        <a:srgbClr val="FF0000"/>
                      </a:solidFill>
                    </a:rPr>
                    <a:t>f2</a:t>
                  </a:r>
                  <a:endParaRPr lang="zh-TW" altLang="en-US" dirty="0">
                    <a:solidFill>
                      <a:srgbClr val="FF0000"/>
                    </a:solidFill>
                  </a:endParaRPr>
                </a:p>
              </p:txBody>
            </p:sp>
            <p:sp>
              <p:nvSpPr>
                <p:cNvPr id="32" name="文字方塊 31"/>
                <p:cNvSpPr txBox="1"/>
                <p:nvPr/>
              </p:nvSpPr>
              <p:spPr>
                <a:xfrm>
                  <a:off x="3378972" y="3591912"/>
                  <a:ext cx="372218" cy="369332"/>
                </a:xfrm>
                <a:prstGeom prst="rect">
                  <a:avLst/>
                </a:prstGeom>
                <a:noFill/>
              </p:spPr>
              <p:txBody>
                <a:bodyPr wrap="none" rtlCol="0">
                  <a:spAutoFit/>
                </a:bodyPr>
                <a:lstStyle/>
                <a:p>
                  <a:r>
                    <a:rPr lang="en-US" altLang="zh-TW" dirty="0" smtClean="0">
                      <a:solidFill>
                        <a:srgbClr val="FF0000"/>
                      </a:solidFill>
                    </a:rPr>
                    <a:t>f3</a:t>
                  </a:r>
                  <a:endParaRPr lang="zh-TW" altLang="en-US" dirty="0">
                    <a:solidFill>
                      <a:srgbClr val="FF0000"/>
                    </a:solidFill>
                  </a:endParaRPr>
                </a:p>
              </p:txBody>
            </p:sp>
            <p:sp>
              <p:nvSpPr>
                <p:cNvPr id="33" name="文字方塊 32"/>
                <p:cNvSpPr txBox="1"/>
                <p:nvPr/>
              </p:nvSpPr>
              <p:spPr>
                <a:xfrm>
                  <a:off x="4005711" y="3626549"/>
                  <a:ext cx="372218" cy="369332"/>
                </a:xfrm>
                <a:prstGeom prst="rect">
                  <a:avLst/>
                </a:prstGeom>
                <a:noFill/>
              </p:spPr>
              <p:txBody>
                <a:bodyPr wrap="none" rtlCol="0">
                  <a:spAutoFit/>
                </a:bodyPr>
                <a:lstStyle/>
                <a:p>
                  <a:r>
                    <a:rPr lang="en-US" altLang="zh-TW" dirty="0" smtClean="0">
                      <a:solidFill>
                        <a:srgbClr val="FF0000"/>
                      </a:solidFill>
                    </a:rPr>
                    <a:t>f4</a:t>
                  </a:r>
                  <a:endParaRPr lang="zh-TW" altLang="en-US" dirty="0">
                    <a:solidFill>
                      <a:srgbClr val="FF0000"/>
                    </a:solidFill>
                  </a:endParaRPr>
                </a:p>
              </p:txBody>
            </p:sp>
          </p:grpSp>
          <p:sp>
            <p:nvSpPr>
              <p:cNvPr id="7" name="文字方塊 6"/>
              <p:cNvSpPr txBox="1"/>
              <p:nvPr/>
            </p:nvSpPr>
            <p:spPr>
              <a:xfrm>
                <a:off x="4909685" y="3116339"/>
                <a:ext cx="372218" cy="369332"/>
              </a:xfrm>
              <a:prstGeom prst="rect">
                <a:avLst/>
              </a:prstGeom>
              <a:noFill/>
            </p:spPr>
            <p:txBody>
              <a:bodyPr wrap="none" rtlCol="0">
                <a:spAutoFit/>
              </a:bodyPr>
              <a:lstStyle/>
              <a:p>
                <a:r>
                  <a:rPr lang="en-US" altLang="zh-TW" dirty="0" smtClean="0">
                    <a:solidFill>
                      <a:srgbClr val="FF0000"/>
                    </a:solidFill>
                  </a:rPr>
                  <a:t>f5</a:t>
                </a:r>
                <a:endParaRPr lang="zh-TW" altLang="en-US" dirty="0">
                  <a:solidFill>
                    <a:srgbClr val="FF0000"/>
                  </a:solidFill>
                </a:endParaRPr>
              </a:p>
            </p:txBody>
          </p:sp>
          <p:sp>
            <p:nvSpPr>
              <p:cNvPr id="8" name="文字方塊 7"/>
              <p:cNvSpPr txBox="1"/>
              <p:nvPr/>
            </p:nvSpPr>
            <p:spPr>
              <a:xfrm>
                <a:off x="4946813" y="2644458"/>
                <a:ext cx="372218" cy="369332"/>
              </a:xfrm>
              <a:prstGeom prst="rect">
                <a:avLst/>
              </a:prstGeom>
              <a:noFill/>
            </p:spPr>
            <p:txBody>
              <a:bodyPr wrap="none" rtlCol="0">
                <a:spAutoFit/>
              </a:bodyPr>
              <a:lstStyle/>
              <a:p>
                <a:r>
                  <a:rPr lang="en-US" altLang="zh-TW" dirty="0" smtClean="0">
                    <a:solidFill>
                      <a:srgbClr val="FF0000"/>
                    </a:solidFill>
                  </a:rPr>
                  <a:t>f6</a:t>
                </a:r>
                <a:endParaRPr lang="zh-TW" altLang="en-US" dirty="0">
                  <a:solidFill>
                    <a:srgbClr val="FF0000"/>
                  </a:solidFill>
                </a:endParaRPr>
              </a:p>
            </p:txBody>
          </p:sp>
          <p:sp>
            <p:nvSpPr>
              <p:cNvPr id="9" name="文字方塊 8"/>
              <p:cNvSpPr txBox="1"/>
              <p:nvPr/>
            </p:nvSpPr>
            <p:spPr>
              <a:xfrm>
                <a:off x="5196697" y="3822680"/>
                <a:ext cx="372218" cy="369332"/>
              </a:xfrm>
              <a:prstGeom prst="rect">
                <a:avLst/>
              </a:prstGeom>
              <a:noFill/>
            </p:spPr>
            <p:txBody>
              <a:bodyPr wrap="none" rtlCol="0">
                <a:spAutoFit/>
              </a:bodyPr>
              <a:lstStyle/>
              <a:p>
                <a:r>
                  <a:rPr lang="en-US" altLang="zh-TW" dirty="0" smtClean="0">
                    <a:solidFill>
                      <a:srgbClr val="FF0000"/>
                    </a:solidFill>
                  </a:rPr>
                  <a:t>f7</a:t>
                </a:r>
                <a:endParaRPr lang="zh-TW" altLang="en-US" dirty="0">
                  <a:solidFill>
                    <a:srgbClr val="FF0000"/>
                  </a:solidFill>
                </a:endParaRPr>
              </a:p>
            </p:txBody>
          </p:sp>
          <p:sp>
            <p:nvSpPr>
              <p:cNvPr id="10" name="文字方塊 9"/>
              <p:cNvSpPr txBox="1"/>
              <p:nvPr/>
            </p:nvSpPr>
            <p:spPr>
              <a:xfrm>
                <a:off x="5041938" y="4130055"/>
                <a:ext cx="372218" cy="369332"/>
              </a:xfrm>
              <a:prstGeom prst="rect">
                <a:avLst/>
              </a:prstGeom>
              <a:noFill/>
            </p:spPr>
            <p:txBody>
              <a:bodyPr wrap="none" rtlCol="0">
                <a:spAutoFit/>
              </a:bodyPr>
              <a:lstStyle/>
              <a:p>
                <a:r>
                  <a:rPr lang="en-US" altLang="zh-TW" dirty="0" smtClean="0">
                    <a:solidFill>
                      <a:srgbClr val="FF0000"/>
                    </a:solidFill>
                  </a:rPr>
                  <a:t>f8</a:t>
                </a:r>
                <a:endParaRPr lang="zh-TW" altLang="en-US" dirty="0">
                  <a:solidFill>
                    <a:srgbClr val="FF0000"/>
                  </a:solidFill>
                </a:endParaRPr>
              </a:p>
            </p:txBody>
          </p:sp>
          <p:sp>
            <p:nvSpPr>
              <p:cNvPr id="11" name="文字方塊 10"/>
              <p:cNvSpPr txBox="1"/>
              <p:nvPr/>
            </p:nvSpPr>
            <p:spPr>
              <a:xfrm>
                <a:off x="7449061" y="1603273"/>
                <a:ext cx="372218" cy="369332"/>
              </a:xfrm>
              <a:prstGeom prst="rect">
                <a:avLst/>
              </a:prstGeom>
              <a:noFill/>
            </p:spPr>
            <p:txBody>
              <a:bodyPr wrap="none" rtlCol="0">
                <a:spAutoFit/>
              </a:bodyPr>
              <a:lstStyle/>
              <a:p>
                <a:r>
                  <a:rPr lang="en-US" altLang="zh-TW" dirty="0" smtClean="0">
                    <a:solidFill>
                      <a:srgbClr val="FF0000"/>
                    </a:solidFill>
                  </a:rPr>
                  <a:t>f9</a:t>
                </a:r>
                <a:endParaRPr lang="zh-TW" altLang="en-US" dirty="0">
                  <a:solidFill>
                    <a:srgbClr val="FF0000"/>
                  </a:solidFill>
                </a:endParaRPr>
              </a:p>
            </p:txBody>
          </p:sp>
          <p:sp>
            <p:nvSpPr>
              <p:cNvPr id="12" name="文字方塊 11"/>
              <p:cNvSpPr txBox="1"/>
              <p:nvPr/>
            </p:nvSpPr>
            <p:spPr>
              <a:xfrm>
                <a:off x="7131278" y="1217283"/>
                <a:ext cx="489236" cy="369332"/>
              </a:xfrm>
              <a:prstGeom prst="rect">
                <a:avLst/>
              </a:prstGeom>
              <a:noFill/>
            </p:spPr>
            <p:txBody>
              <a:bodyPr wrap="none" rtlCol="0">
                <a:spAutoFit/>
              </a:bodyPr>
              <a:lstStyle/>
              <a:p>
                <a:r>
                  <a:rPr lang="en-US" altLang="zh-TW" dirty="0" smtClean="0">
                    <a:solidFill>
                      <a:srgbClr val="FF0000"/>
                    </a:solidFill>
                  </a:rPr>
                  <a:t>f10</a:t>
                </a:r>
                <a:endParaRPr lang="zh-TW" altLang="en-US" dirty="0">
                  <a:solidFill>
                    <a:srgbClr val="FF0000"/>
                  </a:solidFill>
                </a:endParaRPr>
              </a:p>
            </p:txBody>
          </p:sp>
          <p:sp>
            <p:nvSpPr>
              <p:cNvPr id="13" name="文字方塊 12"/>
              <p:cNvSpPr txBox="1"/>
              <p:nvPr/>
            </p:nvSpPr>
            <p:spPr>
              <a:xfrm>
                <a:off x="5785111" y="6239780"/>
                <a:ext cx="489236" cy="369332"/>
              </a:xfrm>
              <a:prstGeom prst="rect">
                <a:avLst/>
              </a:prstGeom>
              <a:noFill/>
            </p:spPr>
            <p:txBody>
              <a:bodyPr wrap="none" rtlCol="0">
                <a:spAutoFit/>
              </a:bodyPr>
              <a:lstStyle/>
              <a:p>
                <a:r>
                  <a:rPr lang="en-US" altLang="zh-TW" dirty="0" smtClean="0">
                    <a:solidFill>
                      <a:srgbClr val="FF0000"/>
                    </a:solidFill>
                  </a:rPr>
                  <a:t>f11</a:t>
                </a:r>
                <a:endParaRPr lang="zh-TW" altLang="en-US" dirty="0">
                  <a:solidFill>
                    <a:srgbClr val="FF0000"/>
                  </a:solidFill>
                </a:endParaRPr>
              </a:p>
            </p:txBody>
          </p:sp>
          <p:sp>
            <p:nvSpPr>
              <p:cNvPr id="14" name="文字方塊 13"/>
              <p:cNvSpPr txBox="1"/>
              <p:nvPr/>
            </p:nvSpPr>
            <p:spPr>
              <a:xfrm>
                <a:off x="5785111" y="5698015"/>
                <a:ext cx="489236" cy="369332"/>
              </a:xfrm>
              <a:prstGeom prst="rect">
                <a:avLst/>
              </a:prstGeom>
              <a:noFill/>
            </p:spPr>
            <p:txBody>
              <a:bodyPr wrap="none" rtlCol="0">
                <a:spAutoFit/>
              </a:bodyPr>
              <a:lstStyle/>
              <a:p>
                <a:r>
                  <a:rPr lang="en-US" altLang="zh-TW" dirty="0" smtClean="0">
                    <a:solidFill>
                      <a:srgbClr val="FF0000"/>
                    </a:solidFill>
                  </a:rPr>
                  <a:t>f12</a:t>
                </a:r>
                <a:endParaRPr lang="zh-TW" altLang="en-US" dirty="0">
                  <a:solidFill>
                    <a:srgbClr val="FF0000"/>
                  </a:solidFill>
                </a:endParaRPr>
              </a:p>
            </p:txBody>
          </p:sp>
          <p:sp>
            <p:nvSpPr>
              <p:cNvPr id="15" name="文字方塊 14"/>
              <p:cNvSpPr txBox="1"/>
              <p:nvPr/>
            </p:nvSpPr>
            <p:spPr>
              <a:xfrm>
                <a:off x="4341637" y="4177409"/>
                <a:ext cx="489236" cy="369332"/>
              </a:xfrm>
              <a:prstGeom prst="rect">
                <a:avLst/>
              </a:prstGeom>
              <a:noFill/>
            </p:spPr>
            <p:txBody>
              <a:bodyPr wrap="none" rtlCol="0">
                <a:spAutoFit/>
              </a:bodyPr>
              <a:lstStyle/>
              <a:p>
                <a:r>
                  <a:rPr lang="en-US" altLang="zh-TW" dirty="0" smtClean="0">
                    <a:solidFill>
                      <a:srgbClr val="FF0000"/>
                    </a:solidFill>
                  </a:rPr>
                  <a:t>f13</a:t>
                </a:r>
                <a:endParaRPr lang="zh-TW" altLang="en-US" dirty="0">
                  <a:solidFill>
                    <a:srgbClr val="FF0000"/>
                  </a:solidFill>
                </a:endParaRPr>
              </a:p>
            </p:txBody>
          </p:sp>
          <p:sp>
            <p:nvSpPr>
              <p:cNvPr id="16" name="文字方塊 15"/>
              <p:cNvSpPr txBox="1"/>
              <p:nvPr/>
            </p:nvSpPr>
            <p:spPr>
              <a:xfrm>
                <a:off x="4332286" y="4781722"/>
                <a:ext cx="489236" cy="369332"/>
              </a:xfrm>
              <a:prstGeom prst="rect">
                <a:avLst/>
              </a:prstGeom>
              <a:noFill/>
            </p:spPr>
            <p:txBody>
              <a:bodyPr wrap="none" rtlCol="0">
                <a:spAutoFit/>
              </a:bodyPr>
              <a:lstStyle/>
              <a:p>
                <a:r>
                  <a:rPr lang="en-US" altLang="zh-TW" dirty="0" smtClean="0">
                    <a:solidFill>
                      <a:srgbClr val="FF0000"/>
                    </a:solidFill>
                  </a:rPr>
                  <a:t>f14</a:t>
                </a:r>
                <a:endParaRPr lang="zh-TW" altLang="en-US" dirty="0">
                  <a:solidFill>
                    <a:srgbClr val="FF0000"/>
                  </a:solidFill>
                </a:endParaRPr>
              </a:p>
            </p:txBody>
          </p:sp>
          <p:sp>
            <p:nvSpPr>
              <p:cNvPr id="17" name="文字方塊 16"/>
              <p:cNvSpPr txBox="1"/>
              <p:nvPr/>
            </p:nvSpPr>
            <p:spPr>
              <a:xfrm>
                <a:off x="7847801" y="122377"/>
                <a:ext cx="489236" cy="369332"/>
              </a:xfrm>
              <a:prstGeom prst="rect">
                <a:avLst/>
              </a:prstGeom>
              <a:noFill/>
            </p:spPr>
            <p:txBody>
              <a:bodyPr wrap="none" rtlCol="0">
                <a:spAutoFit/>
              </a:bodyPr>
              <a:lstStyle/>
              <a:p>
                <a:r>
                  <a:rPr lang="en-US" altLang="zh-TW" dirty="0" smtClean="0">
                    <a:solidFill>
                      <a:srgbClr val="FF0000"/>
                    </a:solidFill>
                  </a:rPr>
                  <a:t>f15</a:t>
                </a:r>
                <a:endParaRPr lang="zh-TW" altLang="en-US" dirty="0">
                  <a:solidFill>
                    <a:srgbClr val="FF0000"/>
                  </a:solidFill>
                </a:endParaRPr>
              </a:p>
            </p:txBody>
          </p:sp>
          <p:sp>
            <p:nvSpPr>
              <p:cNvPr id="18" name="文字方塊 17"/>
              <p:cNvSpPr txBox="1"/>
              <p:nvPr/>
            </p:nvSpPr>
            <p:spPr>
              <a:xfrm>
                <a:off x="6193990" y="3549493"/>
                <a:ext cx="489236" cy="369332"/>
              </a:xfrm>
              <a:prstGeom prst="rect">
                <a:avLst/>
              </a:prstGeom>
              <a:noFill/>
            </p:spPr>
            <p:txBody>
              <a:bodyPr wrap="none" rtlCol="0">
                <a:spAutoFit/>
              </a:bodyPr>
              <a:lstStyle/>
              <a:p>
                <a:r>
                  <a:rPr lang="en-US" altLang="zh-TW" dirty="0" smtClean="0">
                    <a:solidFill>
                      <a:srgbClr val="FF0000"/>
                    </a:solidFill>
                  </a:rPr>
                  <a:t>f16</a:t>
                </a:r>
                <a:endParaRPr lang="zh-TW" altLang="en-US" dirty="0">
                  <a:solidFill>
                    <a:srgbClr val="FF0000"/>
                  </a:solidFill>
                </a:endParaRPr>
              </a:p>
            </p:txBody>
          </p:sp>
          <p:sp>
            <p:nvSpPr>
              <p:cNvPr id="19" name="文字方塊 18"/>
              <p:cNvSpPr txBox="1"/>
              <p:nvPr/>
            </p:nvSpPr>
            <p:spPr>
              <a:xfrm>
                <a:off x="6858373" y="2584484"/>
                <a:ext cx="489236" cy="369332"/>
              </a:xfrm>
              <a:prstGeom prst="rect">
                <a:avLst/>
              </a:prstGeom>
              <a:noFill/>
            </p:spPr>
            <p:txBody>
              <a:bodyPr wrap="none" rtlCol="0">
                <a:spAutoFit/>
              </a:bodyPr>
              <a:lstStyle/>
              <a:p>
                <a:r>
                  <a:rPr lang="en-US" altLang="zh-TW" dirty="0" smtClean="0">
                    <a:solidFill>
                      <a:srgbClr val="FF0000"/>
                    </a:solidFill>
                  </a:rPr>
                  <a:t>f17</a:t>
                </a:r>
                <a:endParaRPr lang="zh-TW" altLang="en-US" dirty="0">
                  <a:solidFill>
                    <a:srgbClr val="FF0000"/>
                  </a:solidFill>
                </a:endParaRPr>
              </a:p>
            </p:txBody>
          </p:sp>
          <p:sp>
            <p:nvSpPr>
              <p:cNvPr id="20" name="文字方塊 19"/>
              <p:cNvSpPr txBox="1"/>
              <p:nvPr/>
            </p:nvSpPr>
            <p:spPr>
              <a:xfrm>
                <a:off x="6799673" y="4059178"/>
                <a:ext cx="489236" cy="369332"/>
              </a:xfrm>
              <a:prstGeom prst="rect">
                <a:avLst/>
              </a:prstGeom>
              <a:noFill/>
            </p:spPr>
            <p:txBody>
              <a:bodyPr wrap="none" rtlCol="0">
                <a:spAutoFit/>
              </a:bodyPr>
              <a:lstStyle/>
              <a:p>
                <a:r>
                  <a:rPr lang="en-US" altLang="zh-TW" dirty="0" smtClean="0">
                    <a:solidFill>
                      <a:srgbClr val="FF0000"/>
                    </a:solidFill>
                  </a:rPr>
                  <a:t>f18</a:t>
                </a:r>
                <a:endParaRPr lang="zh-TW" altLang="en-US" dirty="0">
                  <a:solidFill>
                    <a:srgbClr val="FF0000"/>
                  </a:solidFill>
                </a:endParaRPr>
              </a:p>
            </p:txBody>
          </p:sp>
          <p:sp>
            <p:nvSpPr>
              <p:cNvPr id="21" name="文字方塊 20"/>
              <p:cNvSpPr txBox="1"/>
              <p:nvPr/>
            </p:nvSpPr>
            <p:spPr>
              <a:xfrm>
                <a:off x="5909553" y="4895534"/>
                <a:ext cx="489236" cy="369332"/>
              </a:xfrm>
              <a:prstGeom prst="rect">
                <a:avLst/>
              </a:prstGeom>
              <a:noFill/>
            </p:spPr>
            <p:txBody>
              <a:bodyPr wrap="none" rtlCol="0">
                <a:spAutoFit/>
              </a:bodyPr>
              <a:lstStyle/>
              <a:p>
                <a:r>
                  <a:rPr lang="en-US" altLang="zh-TW" dirty="0" smtClean="0">
                    <a:solidFill>
                      <a:srgbClr val="FF0000"/>
                    </a:solidFill>
                  </a:rPr>
                  <a:t>f19</a:t>
                </a:r>
                <a:endParaRPr lang="zh-TW" altLang="en-US" dirty="0">
                  <a:solidFill>
                    <a:srgbClr val="FF0000"/>
                  </a:solidFill>
                </a:endParaRPr>
              </a:p>
            </p:txBody>
          </p:sp>
          <p:sp>
            <p:nvSpPr>
              <p:cNvPr id="22" name="文字方塊 21"/>
              <p:cNvSpPr txBox="1"/>
              <p:nvPr/>
            </p:nvSpPr>
            <p:spPr>
              <a:xfrm>
                <a:off x="8657726" y="1524847"/>
                <a:ext cx="489236" cy="369332"/>
              </a:xfrm>
              <a:prstGeom prst="rect">
                <a:avLst/>
              </a:prstGeom>
              <a:noFill/>
            </p:spPr>
            <p:txBody>
              <a:bodyPr wrap="none" rtlCol="0">
                <a:spAutoFit/>
              </a:bodyPr>
              <a:lstStyle/>
              <a:p>
                <a:r>
                  <a:rPr lang="en-US" altLang="zh-TW" dirty="0" smtClean="0">
                    <a:solidFill>
                      <a:srgbClr val="FF0000"/>
                    </a:solidFill>
                  </a:rPr>
                  <a:t>f20</a:t>
                </a:r>
                <a:endParaRPr lang="zh-TW" altLang="en-US" dirty="0">
                  <a:solidFill>
                    <a:srgbClr val="FF0000"/>
                  </a:solidFill>
                </a:endParaRPr>
              </a:p>
            </p:txBody>
          </p:sp>
          <p:sp>
            <p:nvSpPr>
              <p:cNvPr id="23" name="文字方塊 22"/>
              <p:cNvSpPr txBox="1"/>
              <p:nvPr/>
            </p:nvSpPr>
            <p:spPr>
              <a:xfrm>
                <a:off x="3244255" y="4983735"/>
                <a:ext cx="489236" cy="369332"/>
              </a:xfrm>
              <a:prstGeom prst="rect">
                <a:avLst/>
              </a:prstGeom>
              <a:noFill/>
            </p:spPr>
            <p:txBody>
              <a:bodyPr wrap="none" rtlCol="0">
                <a:spAutoFit/>
              </a:bodyPr>
              <a:lstStyle/>
              <a:p>
                <a:r>
                  <a:rPr lang="en-US" altLang="zh-TW" dirty="0" smtClean="0">
                    <a:solidFill>
                      <a:srgbClr val="FF0000"/>
                    </a:solidFill>
                  </a:rPr>
                  <a:t>f21</a:t>
                </a:r>
                <a:endParaRPr lang="zh-TW" altLang="en-US" dirty="0">
                  <a:solidFill>
                    <a:srgbClr val="FF0000"/>
                  </a:solidFill>
                </a:endParaRPr>
              </a:p>
            </p:txBody>
          </p:sp>
          <p:sp>
            <p:nvSpPr>
              <p:cNvPr id="24" name="文字方塊 23"/>
              <p:cNvSpPr txBox="1"/>
              <p:nvPr/>
            </p:nvSpPr>
            <p:spPr>
              <a:xfrm>
                <a:off x="6879601" y="3133396"/>
                <a:ext cx="489236" cy="369332"/>
              </a:xfrm>
              <a:prstGeom prst="rect">
                <a:avLst/>
              </a:prstGeom>
              <a:noFill/>
            </p:spPr>
            <p:txBody>
              <a:bodyPr wrap="none" rtlCol="0">
                <a:spAutoFit/>
              </a:bodyPr>
              <a:lstStyle/>
              <a:p>
                <a:r>
                  <a:rPr lang="en-US" altLang="zh-TW" dirty="0" smtClean="0">
                    <a:solidFill>
                      <a:srgbClr val="FF0000"/>
                    </a:solidFill>
                  </a:rPr>
                  <a:t>f22</a:t>
                </a:r>
                <a:endParaRPr lang="zh-TW" altLang="en-US" dirty="0">
                  <a:solidFill>
                    <a:srgbClr val="FF0000"/>
                  </a:solidFill>
                </a:endParaRPr>
              </a:p>
            </p:txBody>
          </p:sp>
          <p:sp>
            <p:nvSpPr>
              <p:cNvPr id="25" name="文字方塊 24"/>
              <p:cNvSpPr txBox="1"/>
              <p:nvPr/>
            </p:nvSpPr>
            <p:spPr>
              <a:xfrm>
                <a:off x="6888025" y="4598587"/>
                <a:ext cx="489236" cy="369332"/>
              </a:xfrm>
              <a:prstGeom prst="rect">
                <a:avLst/>
              </a:prstGeom>
              <a:noFill/>
            </p:spPr>
            <p:txBody>
              <a:bodyPr wrap="none" rtlCol="0">
                <a:spAutoFit/>
              </a:bodyPr>
              <a:lstStyle/>
              <a:p>
                <a:r>
                  <a:rPr lang="en-US" altLang="zh-TW" dirty="0" smtClean="0">
                    <a:solidFill>
                      <a:srgbClr val="FF0000"/>
                    </a:solidFill>
                  </a:rPr>
                  <a:t>f23</a:t>
                </a:r>
                <a:endParaRPr lang="zh-TW" altLang="en-US" dirty="0">
                  <a:solidFill>
                    <a:srgbClr val="FF0000"/>
                  </a:solidFill>
                </a:endParaRPr>
              </a:p>
            </p:txBody>
          </p:sp>
          <p:sp>
            <p:nvSpPr>
              <p:cNvPr id="26" name="文字方塊 25"/>
              <p:cNvSpPr txBox="1"/>
              <p:nvPr/>
            </p:nvSpPr>
            <p:spPr>
              <a:xfrm>
                <a:off x="9059103" y="1592131"/>
                <a:ext cx="489236" cy="369332"/>
              </a:xfrm>
              <a:prstGeom prst="rect">
                <a:avLst/>
              </a:prstGeom>
              <a:noFill/>
            </p:spPr>
            <p:txBody>
              <a:bodyPr wrap="none" rtlCol="0">
                <a:spAutoFit/>
              </a:bodyPr>
              <a:lstStyle/>
              <a:p>
                <a:r>
                  <a:rPr lang="en-US" altLang="zh-TW" dirty="0" smtClean="0">
                    <a:solidFill>
                      <a:srgbClr val="FF0000"/>
                    </a:solidFill>
                  </a:rPr>
                  <a:t>f24</a:t>
                </a:r>
                <a:endParaRPr lang="zh-TW" altLang="en-US" dirty="0">
                  <a:solidFill>
                    <a:srgbClr val="FF0000"/>
                  </a:solidFill>
                </a:endParaRPr>
              </a:p>
            </p:txBody>
          </p:sp>
          <p:sp>
            <p:nvSpPr>
              <p:cNvPr id="27" name="文字方塊 26"/>
              <p:cNvSpPr txBox="1"/>
              <p:nvPr/>
            </p:nvSpPr>
            <p:spPr>
              <a:xfrm>
                <a:off x="7690579" y="5633389"/>
                <a:ext cx="489236" cy="369332"/>
              </a:xfrm>
              <a:prstGeom prst="rect">
                <a:avLst/>
              </a:prstGeom>
              <a:noFill/>
            </p:spPr>
            <p:txBody>
              <a:bodyPr wrap="none" rtlCol="0">
                <a:spAutoFit/>
              </a:bodyPr>
              <a:lstStyle/>
              <a:p>
                <a:r>
                  <a:rPr lang="en-US" altLang="zh-TW" dirty="0" smtClean="0">
                    <a:solidFill>
                      <a:srgbClr val="FF0000"/>
                    </a:solidFill>
                  </a:rPr>
                  <a:t>f25</a:t>
                </a:r>
                <a:endParaRPr lang="zh-TW" altLang="en-US" dirty="0">
                  <a:solidFill>
                    <a:srgbClr val="FF0000"/>
                  </a:solidFill>
                </a:endParaRPr>
              </a:p>
            </p:txBody>
          </p:sp>
          <p:sp>
            <p:nvSpPr>
              <p:cNvPr id="28" name="文字方塊 27"/>
              <p:cNvSpPr txBox="1"/>
              <p:nvPr/>
            </p:nvSpPr>
            <p:spPr>
              <a:xfrm>
                <a:off x="8965366" y="653519"/>
                <a:ext cx="489236" cy="369332"/>
              </a:xfrm>
              <a:prstGeom prst="rect">
                <a:avLst/>
              </a:prstGeom>
              <a:noFill/>
            </p:spPr>
            <p:txBody>
              <a:bodyPr wrap="none" rtlCol="0">
                <a:spAutoFit/>
              </a:bodyPr>
              <a:lstStyle/>
              <a:p>
                <a:r>
                  <a:rPr lang="en-US" altLang="zh-TW" dirty="0" smtClean="0">
                    <a:solidFill>
                      <a:srgbClr val="FF0000"/>
                    </a:solidFill>
                  </a:rPr>
                  <a:t>f26</a:t>
                </a:r>
                <a:endParaRPr lang="zh-TW" altLang="en-US" dirty="0">
                  <a:solidFill>
                    <a:srgbClr val="FF0000"/>
                  </a:solidFill>
                </a:endParaRPr>
              </a:p>
            </p:txBody>
          </p:sp>
          <p:sp>
            <p:nvSpPr>
              <p:cNvPr id="29" name="文字方塊 28"/>
              <p:cNvSpPr txBox="1"/>
              <p:nvPr/>
            </p:nvSpPr>
            <p:spPr>
              <a:xfrm>
                <a:off x="7725393" y="6084475"/>
                <a:ext cx="489236" cy="369332"/>
              </a:xfrm>
              <a:prstGeom prst="rect">
                <a:avLst/>
              </a:prstGeom>
              <a:noFill/>
            </p:spPr>
            <p:txBody>
              <a:bodyPr wrap="none" rtlCol="0">
                <a:spAutoFit/>
              </a:bodyPr>
              <a:lstStyle/>
              <a:p>
                <a:r>
                  <a:rPr lang="en-US" altLang="zh-TW" dirty="0" smtClean="0">
                    <a:solidFill>
                      <a:srgbClr val="FF0000"/>
                    </a:solidFill>
                  </a:rPr>
                  <a:t>f27</a:t>
                </a:r>
                <a:endParaRPr lang="zh-TW" altLang="en-US" dirty="0">
                  <a:solidFill>
                    <a:srgbClr val="FF0000"/>
                  </a:solidFill>
                </a:endParaRPr>
              </a:p>
            </p:txBody>
          </p:sp>
        </p:grpSp>
      </p:grpSp>
      <p:sp>
        <p:nvSpPr>
          <p:cNvPr id="72" name="矩形 71"/>
          <p:cNvSpPr/>
          <p:nvPr/>
        </p:nvSpPr>
        <p:spPr>
          <a:xfrm>
            <a:off x="122608" y="1719776"/>
            <a:ext cx="3674917" cy="400110"/>
          </a:xfrm>
          <a:prstGeom prst="rect">
            <a:avLst/>
          </a:prstGeom>
        </p:spPr>
        <p:txBody>
          <a:bodyPr wrap="none">
            <a:spAutoFit/>
          </a:bodyPr>
          <a:lstStyle/>
          <a:p>
            <a:r>
              <a:rPr lang="en-US" altLang="zh-TW" sz="2000" dirty="0" smtClean="0"/>
              <a:t>Sediment community respiration:</a:t>
            </a:r>
          </a:p>
        </p:txBody>
      </p:sp>
      <mc:AlternateContent xmlns:mc="http://schemas.openxmlformats.org/markup-compatibility/2006" xmlns:a14="http://schemas.microsoft.com/office/drawing/2010/main">
        <mc:Choice Requires="a14">
          <p:sp>
            <p:nvSpPr>
              <p:cNvPr id="73" name="矩形 72"/>
              <p:cNvSpPr/>
              <p:nvPr/>
            </p:nvSpPr>
            <p:spPr>
              <a:xfrm>
                <a:off x="-23807" y="2240464"/>
                <a:ext cx="4961021" cy="579133"/>
              </a:xfrm>
              <a:prstGeom prst="rect">
                <a:avLst/>
              </a:prstGeom>
            </p:spPr>
            <p:txBody>
              <a:bodyPr wrap="square">
                <a:spAutoFit/>
              </a:bodyPr>
              <a:lstStyle/>
              <a:p>
                <a14:m>
                  <m:oMath xmlns:m="http://schemas.openxmlformats.org/officeDocument/2006/math">
                    <m:d>
                      <m:dPr>
                        <m:ctrlPr>
                          <a:rPr lang="en-US" altLang="zh-TW" sz="1600" b="0" i="1" smtClean="0">
                            <a:latin typeface="Cambria Math" panose="02040503050406030204" pitchFamily="18" charset="0"/>
                          </a:rPr>
                        </m:ctrlPr>
                      </m:dPr>
                      <m:e>
                        <m:r>
                          <a:rPr lang="en-US" altLang="zh-TW" sz="1600" b="0" i="1" smtClean="0">
                            <a:latin typeface="Cambria Math" panose="02040503050406030204" pitchFamily="18" charset="0"/>
                          </a:rPr>
                          <m:t>𝑏𝑎𝑐</m:t>
                        </m:r>
                        <m:r>
                          <a:rPr lang="en-US" altLang="zh-TW" sz="1600" i="1" smtClean="0">
                            <a:latin typeface="Cambria Math" panose="02040503050406030204" pitchFamily="18" charset="0"/>
                          </a:rPr>
                          <m:t> </m:t>
                        </m:r>
                        <m:r>
                          <a:rPr lang="en-US" altLang="zh-TW" sz="1600" dirty="0" smtClean="0">
                            <a:solidFill>
                              <a:srgbClr val="000000"/>
                            </a:solidFill>
                            <a:latin typeface="Cambria Math" panose="02040503050406030204" pitchFamily="18" charset="0"/>
                          </a:rPr>
                          <m:t>→</m:t>
                        </m:r>
                        <m:r>
                          <a:rPr lang="en-US" altLang="zh-TW" sz="1600" b="0" i="1" dirty="0" smtClean="0">
                            <a:solidFill>
                              <a:srgbClr val="000000"/>
                            </a:solidFill>
                            <a:latin typeface="Cambria Math" panose="02040503050406030204" pitchFamily="18" charset="0"/>
                          </a:rPr>
                          <m:t>𝐷𝐼𝐶</m:t>
                        </m:r>
                        <m:r>
                          <a:rPr lang="en-US" altLang="zh-TW" sz="1600" b="0" i="1" smtClean="0">
                            <a:latin typeface="Cambria Math" panose="02040503050406030204" pitchFamily="18" charset="0"/>
                          </a:rPr>
                          <m:t>_</m:t>
                        </m:r>
                        <m:r>
                          <a:rPr lang="en-US" altLang="zh-TW" sz="1600" b="0" i="1" smtClean="0">
                            <a:latin typeface="Cambria Math" panose="02040503050406030204" pitchFamily="18" charset="0"/>
                          </a:rPr>
                          <m:t>𝑊</m:t>
                        </m:r>
                      </m:e>
                    </m:d>
                    <m:r>
                      <a:rPr lang="en-US" altLang="zh-TW" sz="1600" b="0" i="1" smtClean="0">
                        <a:latin typeface="Cambria Math" panose="02040503050406030204" pitchFamily="18" charset="0"/>
                      </a:rPr>
                      <m:t>+</m:t>
                    </m:r>
                    <m:d>
                      <m:dPr>
                        <m:ctrlPr>
                          <a:rPr lang="en-US" altLang="zh-TW" sz="1600" b="0" i="1" smtClean="0">
                            <a:latin typeface="Cambria Math" panose="02040503050406030204" pitchFamily="18" charset="0"/>
                          </a:rPr>
                        </m:ctrlPr>
                      </m:dPr>
                      <m:e>
                        <m:r>
                          <a:rPr lang="en-US" altLang="zh-TW" sz="1600" b="0" i="1" smtClean="0">
                            <a:latin typeface="Cambria Math" panose="02040503050406030204" pitchFamily="18" charset="0"/>
                          </a:rPr>
                          <m:t>𝑚𝑒𝑖</m:t>
                        </m:r>
                        <m:r>
                          <a:rPr lang="en-US" altLang="zh-TW" sz="1600" dirty="0" smtClean="0">
                            <a:solidFill>
                              <a:srgbClr val="000000"/>
                            </a:solidFill>
                            <a:latin typeface="Cambria Math" panose="02040503050406030204" pitchFamily="18" charset="0"/>
                          </a:rPr>
                          <m:t>→</m:t>
                        </m:r>
                        <m:r>
                          <a:rPr lang="en-US" altLang="zh-TW" sz="1600" i="1" dirty="0">
                            <a:solidFill>
                              <a:srgbClr val="000000"/>
                            </a:solidFill>
                            <a:latin typeface="Cambria Math" panose="02040503050406030204" pitchFamily="18" charset="0"/>
                          </a:rPr>
                          <m:t>𝐷𝐼𝐶</m:t>
                        </m:r>
                        <m:r>
                          <a:rPr lang="en-US" altLang="zh-TW" sz="1600" i="1">
                            <a:latin typeface="Cambria Math" panose="02040503050406030204" pitchFamily="18" charset="0"/>
                          </a:rPr>
                          <m:t>_</m:t>
                        </m:r>
                        <m:r>
                          <a:rPr lang="en-US" altLang="zh-TW" sz="1600" i="1">
                            <a:latin typeface="Cambria Math" panose="02040503050406030204" pitchFamily="18" charset="0"/>
                          </a:rPr>
                          <m:t>𝑊</m:t>
                        </m:r>
                      </m:e>
                    </m:d>
                    <m:r>
                      <a:rPr lang="en-US" altLang="zh-TW" sz="1600" b="0" i="1" dirty="0" smtClean="0">
                        <a:solidFill>
                          <a:srgbClr val="000000"/>
                        </a:solidFill>
                        <a:latin typeface="Cambria Math" panose="02040503050406030204" pitchFamily="18" charset="0"/>
                      </a:rPr>
                      <m:t>+</m:t>
                    </m:r>
                    <m:d>
                      <m:dPr>
                        <m:ctrlPr>
                          <a:rPr lang="en-US" altLang="zh-TW" sz="1600" b="0" i="1" dirty="0" smtClean="0">
                            <a:solidFill>
                              <a:srgbClr val="000000"/>
                            </a:solidFill>
                            <a:latin typeface="Cambria Math" panose="02040503050406030204" pitchFamily="18" charset="0"/>
                          </a:rPr>
                        </m:ctrlPr>
                      </m:dPr>
                      <m:e>
                        <m:r>
                          <a:rPr lang="en-US" altLang="zh-TW" sz="1600" i="1" dirty="0" smtClean="0">
                            <a:solidFill>
                              <a:srgbClr val="000000"/>
                            </a:solidFill>
                            <a:latin typeface="Cambria Math" panose="02040503050406030204" pitchFamily="18" charset="0"/>
                          </a:rPr>
                          <m:t>𝑚</m:t>
                        </m:r>
                        <m:r>
                          <a:rPr lang="en-US" altLang="zh-TW" sz="1600" b="0" i="1" dirty="0" smtClean="0">
                            <a:solidFill>
                              <a:srgbClr val="000000"/>
                            </a:solidFill>
                            <a:latin typeface="Cambria Math" panose="02040503050406030204" pitchFamily="18" charset="0"/>
                          </a:rPr>
                          <m:t>𝑎𝑐</m:t>
                        </m:r>
                        <m:r>
                          <a:rPr lang="en-US" altLang="zh-TW" sz="1600" dirty="0" smtClean="0">
                            <a:solidFill>
                              <a:srgbClr val="000000"/>
                            </a:solidFill>
                            <a:latin typeface="Cambria Math" panose="02040503050406030204" pitchFamily="18" charset="0"/>
                          </a:rPr>
                          <m:t>→</m:t>
                        </m:r>
                        <m:r>
                          <a:rPr lang="en-US" altLang="zh-TW" sz="1600" i="1" dirty="0">
                            <a:solidFill>
                              <a:srgbClr val="000000"/>
                            </a:solidFill>
                            <a:latin typeface="Cambria Math" panose="02040503050406030204" pitchFamily="18" charset="0"/>
                          </a:rPr>
                          <m:t>𝐷𝐼𝐶</m:t>
                        </m:r>
                        <m:r>
                          <a:rPr lang="en-US" altLang="zh-TW" sz="1600" i="1">
                            <a:latin typeface="Cambria Math" panose="02040503050406030204" pitchFamily="18" charset="0"/>
                          </a:rPr>
                          <m:t>_</m:t>
                        </m:r>
                        <m:r>
                          <a:rPr lang="en-US" altLang="zh-TW" sz="1600" i="1">
                            <a:latin typeface="Cambria Math" panose="02040503050406030204" pitchFamily="18" charset="0"/>
                          </a:rPr>
                          <m:t>𝑊</m:t>
                        </m:r>
                      </m:e>
                    </m:d>
                    <m:r>
                      <a:rPr lang="en-US" altLang="zh-TW" sz="1600" b="0" i="1" smtClean="0">
                        <a:latin typeface="Cambria Math" panose="02040503050406030204" pitchFamily="18" charset="0"/>
                      </a:rPr>
                      <m:t>+</m:t>
                    </m:r>
                    <m:d>
                      <m:dPr>
                        <m:ctrlPr>
                          <a:rPr lang="en-US" altLang="zh-TW" sz="1600" i="1" dirty="0">
                            <a:solidFill>
                              <a:srgbClr val="000000"/>
                            </a:solidFill>
                            <a:latin typeface="Cambria Math" panose="02040503050406030204" pitchFamily="18" charset="0"/>
                          </a:rPr>
                        </m:ctrlPr>
                      </m:dPr>
                      <m:e>
                        <m:r>
                          <a:rPr lang="en-US" altLang="zh-TW" sz="1600" i="1" dirty="0">
                            <a:solidFill>
                              <a:srgbClr val="000000"/>
                            </a:solidFill>
                            <a:latin typeface="Cambria Math" panose="02040503050406030204" pitchFamily="18" charset="0"/>
                          </a:rPr>
                          <m:t>𝑚</m:t>
                        </m:r>
                        <m:r>
                          <m:rPr>
                            <m:sty m:val="p"/>
                          </m:rPr>
                          <a:rPr lang="en-US" altLang="zh-TW" sz="1600" b="0" i="0" dirty="0" smtClean="0">
                            <a:solidFill>
                              <a:srgbClr val="000000"/>
                            </a:solidFill>
                            <a:latin typeface="Cambria Math" panose="02040503050406030204" pitchFamily="18" charset="0"/>
                          </a:rPr>
                          <m:t>eg</m:t>
                        </m:r>
                        <m:r>
                          <a:rPr lang="en-US" altLang="zh-TW" sz="1600" dirty="0">
                            <a:solidFill>
                              <a:srgbClr val="000000"/>
                            </a:solidFill>
                            <a:latin typeface="Cambria Math" panose="02040503050406030204" pitchFamily="18" charset="0"/>
                          </a:rPr>
                          <m:t>→</m:t>
                        </m:r>
                        <m:r>
                          <a:rPr lang="en-US" altLang="zh-TW" sz="1600" i="1" dirty="0">
                            <a:solidFill>
                              <a:srgbClr val="000000"/>
                            </a:solidFill>
                            <a:latin typeface="Cambria Math" panose="02040503050406030204" pitchFamily="18" charset="0"/>
                          </a:rPr>
                          <m:t>𝐷𝐼𝐶</m:t>
                        </m:r>
                        <m:r>
                          <a:rPr lang="en-US" altLang="zh-TW" sz="1600" i="1">
                            <a:latin typeface="Cambria Math" panose="02040503050406030204" pitchFamily="18" charset="0"/>
                          </a:rPr>
                          <m:t>_</m:t>
                        </m:r>
                        <m:r>
                          <a:rPr lang="en-US" altLang="zh-TW" sz="1600" i="1">
                            <a:latin typeface="Cambria Math" panose="02040503050406030204" pitchFamily="18" charset="0"/>
                          </a:rPr>
                          <m:t>𝑊</m:t>
                        </m:r>
                      </m:e>
                    </m:d>
                  </m:oMath>
                </a14:m>
                <a:r>
                  <a:rPr lang="en-US" altLang="zh-TW" sz="1600" b="0" i="0" dirty="0" smtClean="0">
                    <a:solidFill>
                      <a:srgbClr val="000000"/>
                    </a:solidFill>
                    <a:latin typeface="Cambria Math" panose="02040503050406030204" pitchFamily="18" charset="0"/>
                  </a:rPr>
                  <a:t>+</a:t>
                </a:r>
                <a14:m>
                  <m:oMath xmlns:m="http://schemas.openxmlformats.org/officeDocument/2006/math">
                    <m:d>
                      <m:dPr>
                        <m:ctrlPr>
                          <a:rPr lang="en-US" altLang="zh-TW" sz="1600" i="1" dirty="0">
                            <a:solidFill>
                              <a:srgbClr val="000000"/>
                            </a:solidFill>
                            <a:latin typeface="Cambria Math" panose="02040503050406030204" pitchFamily="18" charset="0"/>
                          </a:rPr>
                        </m:ctrlPr>
                      </m:dPr>
                      <m:e>
                        <m:r>
                          <a:rPr lang="en-US" altLang="zh-TW" sz="1600" b="0" i="1" dirty="0" smtClean="0">
                            <a:solidFill>
                              <a:srgbClr val="000000"/>
                            </a:solidFill>
                            <a:latin typeface="Cambria Math" panose="02040503050406030204" pitchFamily="18" charset="0"/>
                          </a:rPr>
                          <m:t>𝑓𝑖𝑠</m:t>
                        </m:r>
                        <m:r>
                          <a:rPr lang="en-US" altLang="zh-TW" sz="1600" dirty="0">
                            <a:solidFill>
                              <a:srgbClr val="000000"/>
                            </a:solidFill>
                            <a:latin typeface="Cambria Math" panose="02040503050406030204" pitchFamily="18" charset="0"/>
                          </a:rPr>
                          <m:t>→</m:t>
                        </m:r>
                        <m:r>
                          <a:rPr lang="en-US" altLang="zh-TW" sz="1600" i="1" dirty="0">
                            <a:solidFill>
                              <a:srgbClr val="000000"/>
                            </a:solidFill>
                            <a:latin typeface="Cambria Math" panose="02040503050406030204" pitchFamily="18" charset="0"/>
                          </a:rPr>
                          <m:t>𝐷𝐼𝐶</m:t>
                        </m:r>
                        <m:r>
                          <a:rPr lang="en-US" altLang="zh-TW" sz="1600" i="1">
                            <a:latin typeface="Cambria Math" panose="02040503050406030204" pitchFamily="18" charset="0"/>
                          </a:rPr>
                          <m:t>_</m:t>
                        </m:r>
                        <m:r>
                          <a:rPr lang="en-US" altLang="zh-TW" sz="1600" i="1">
                            <a:latin typeface="Cambria Math" panose="02040503050406030204" pitchFamily="18" charset="0"/>
                          </a:rPr>
                          <m:t>𝑊</m:t>
                        </m:r>
                      </m:e>
                    </m:d>
                  </m:oMath>
                </a14:m>
                <a:endParaRPr lang="en-US" altLang="zh-TW" sz="1600" b="0" i="0" dirty="0" smtClean="0">
                  <a:solidFill>
                    <a:srgbClr val="000000"/>
                  </a:solidFill>
                  <a:latin typeface="Cambria Math" panose="02040503050406030204" pitchFamily="18" charset="0"/>
                </a:endParaRPr>
              </a:p>
            </p:txBody>
          </p:sp>
        </mc:Choice>
        <mc:Fallback xmlns="">
          <p:sp>
            <p:nvSpPr>
              <p:cNvPr id="73" name="矩形 72"/>
              <p:cNvSpPr>
                <a:spLocks noRot="1" noChangeAspect="1" noMove="1" noResize="1" noEditPoints="1" noAdjustHandles="1" noChangeArrowheads="1" noChangeShapeType="1" noTextEdit="1"/>
              </p:cNvSpPr>
              <p:nvPr/>
            </p:nvSpPr>
            <p:spPr>
              <a:xfrm>
                <a:off x="-23807" y="2240464"/>
                <a:ext cx="4961021" cy="579133"/>
              </a:xfrm>
              <a:prstGeom prst="rect">
                <a:avLst/>
              </a:prstGeom>
              <a:blipFill>
                <a:blip r:embed="rId2"/>
                <a:stretch>
                  <a:fillRect t="-63158" b="-101053"/>
                </a:stretch>
              </a:blipFill>
            </p:spPr>
            <p:txBody>
              <a:bodyPr/>
              <a:lstStyle/>
              <a:p>
                <a:r>
                  <a:rPr lang="zh-TW" altLang="en-US">
                    <a:noFill/>
                  </a:rPr>
                  <a:t> </a:t>
                </a:r>
              </a:p>
            </p:txBody>
          </p:sp>
        </mc:Fallback>
      </mc:AlternateContent>
      <p:sp>
        <p:nvSpPr>
          <p:cNvPr id="74" name="矩形 73"/>
          <p:cNvSpPr/>
          <p:nvPr/>
        </p:nvSpPr>
        <p:spPr>
          <a:xfrm>
            <a:off x="151193" y="2983844"/>
            <a:ext cx="2494285" cy="1200329"/>
          </a:xfrm>
          <a:prstGeom prst="rect">
            <a:avLst/>
          </a:prstGeom>
          <a:solidFill>
            <a:schemeClr val="tx1"/>
          </a:solidFill>
        </p:spPr>
        <p:txBody>
          <a:bodyPr wrap="square">
            <a:spAutoFit/>
          </a:bodyPr>
          <a:lstStyle/>
          <a:p>
            <a:r>
              <a:rPr lang="en-US" altLang="zh-TW" dirty="0" smtClean="0">
                <a:solidFill>
                  <a:schemeClr val="bg1"/>
                </a:solidFill>
              </a:rPr>
              <a:t>MT1:</a:t>
            </a:r>
            <a:r>
              <a:rPr lang="zh-TW" altLang="en-US" dirty="0" smtClean="0">
                <a:solidFill>
                  <a:schemeClr val="bg1"/>
                </a:solidFill>
              </a:rPr>
              <a:t> </a:t>
            </a:r>
            <a:r>
              <a:rPr lang="en-US" altLang="zh-TW" dirty="0" smtClean="0">
                <a:solidFill>
                  <a:schemeClr val="bg1"/>
                </a:solidFill>
              </a:rPr>
              <a:t>36.5</a:t>
            </a:r>
            <a:r>
              <a:rPr lang="da-DK" altLang="zh-TW" dirty="0" smtClean="0">
                <a:solidFill>
                  <a:schemeClr val="bg1"/>
                </a:solidFill>
              </a:rPr>
              <a:t> </a:t>
            </a:r>
            <a:r>
              <a:rPr lang="en-US" altLang="zh-TW" dirty="0">
                <a:solidFill>
                  <a:schemeClr val="bg1"/>
                </a:solidFill>
              </a:rPr>
              <a:t>(mg C/m2/d)</a:t>
            </a:r>
            <a:endParaRPr lang="da-DK" altLang="zh-TW" dirty="0" smtClean="0">
              <a:solidFill>
                <a:schemeClr val="bg1"/>
              </a:solidFill>
            </a:endParaRPr>
          </a:p>
          <a:p>
            <a:r>
              <a:rPr lang="da-DK" altLang="zh-TW" dirty="0" smtClean="0">
                <a:solidFill>
                  <a:schemeClr val="bg1"/>
                </a:solidFill>
              </a:rPr>
              <a:t>MT3: 36.3 </a:t>
            </a:r>
            <a:r>
              <a:rPr lang="en-US" altLang="zh-TW" dirty="0" smtClean="0">
                <a:solidFill>
                  <a:schemeClr val="bg1"/>
                </a:solidFill>
              </a:rPr>
              <a:t>(</a:t>
            </a:r>
            <a:r>
              <a:rPr lang="en-US" altLang="zh-TW" dirty="0">
                <a:solidFill>
                  <a:schemeClr val="bg1"/>
                </a:solidFill>
              </a:rPr>
              <a:t>mg </a:t>
            </a:r>
            <a:r>
              <a:rPr lang="en-US" altLang="zh-TW" dirty="0" smtClean="0">
                <a:solidFill>
                  <a:schemeClr val="bg1"/>
                </a:solidFill>
              </a:rPr>
              <a:t>C/m2/d)</a:t>
            </a:r>
          </a:p>
          <a:p>
            <a:r>
              <a:rPr lang="en-US" altLang="zh-TW" dirty="0" smtClean="0">
                <a:solidFill>
                  <a:schemeClr val="bg1"/>
                </a:solidFill>
              </a:rPr>
              <a:t>S42: 32.4</a:t>
            </a:r>
          </a:p>
          <a:p>
            <a:r>
              <a:rPr lang="en-US" altLang="zh-TW" dirty="0" smtClean="0">
                <a:solidFill>
                  <a:schemeClr val="bg1"/>
                </a:solidFill>
              </a:rPr>
              <a:t>S36: 29.1 </a:t>
            </a:r>
            <a:endParaRPr lang="zh-TW" altLang="en-US" dirty="0">
              <a:solidFill>
                <a:schemeClr val="bg1"/>
              </a:solidFill>
            </a:endParaRPr>
          </a:p>
        </p:txBody>
      </p:sp>
      <p:sp>
        <p:nvSpPr>
          <p:cNvPr id="75" name="矩形 74"/>
          <p:cNvSpPr/>
          <p:nvPr/>
        </p:nvSpPr>
        <p:spPr>
          <a:xfrm>
            <a:off x="2850476" y="3636583"/>
            <a:ext cx="1942263" cy="369332"/>
          </a:xfrm>
          <a:prstGeom prst="rect">
            <a:avLst/>
          </a:prstGeom>
        </p:spPr>
        <p:txBody>
          <a:bodyPr wrap="none">
            <a:spAutoFit/>
          </a:bodyPr>
          <a:lstStyle/>
          <a:p>
            <a:r>
              <a:rPr lang="da-DK" altLang="zh-TW" dirty="0"/>
              <a:t>(</a:t>
            </a:r>
            <a:r>
              <a:rPr lang="nl-NL" altLang="zh-TW" dirty="0"/>
              <a:t>Rowe et al., 2008</a:t>
            </a:r>
            <a:r>
              <a:rPr lang="da-DK" altLang="zh-TW" dirty="0"/>
              <a:t>)</a:t>
            </a:r>
            <a:endParaRPr lang="zh-TW" altLang="en-US" dirty="0"/>
          </a:p>
        </p:txBody>
      </p:sp>
    </p:spTree>
    <p:extLst>
      <p:ext uri="{BB962C8B-B14F-4D97-AF65-F5344CB8AC3E}">
        <p14:creationId xmlns:p14="http://schemas.microsoft.com/office/powerpoint/2010/main" val="33501724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259358" y="2961199"/>
            <a:ext cx="4496744" cy="1938992"/>
          </a:xfrm>
          <a:prstGeom prst="rect">
            <a:avLst/>
          </a:prstGeom>
          <a:noFill/>
        </p:spPr>
        <p:txBody>
          <a:bodyPr wrap="none" rtlCol="0">
            <a:spAutoFit/>
          </a:bodyPr>
          <a:lstStyle/>
          <a:p>
            <a:r>
              <a:rPr lang="en-US" altLang="zh-TW" sz="2000" dirty="0" smtClean="0"/>
              <a:t>OC burial rate (kg/m2/d)</a:t>
            </a:r>
          </a:p>
          <a:p>
            <a:r>
              <a:rPr lang="en-US" altLang="zh-TW" sz="2000" dirty="0" smtClean="0"/>
              <a:t>S42:  </a:t>
            </a:r>
            <a:r>
              <a:rPr lang="en-US" altLang="zh-TW" sz="2000" dirty="0"/>
              <a:t>56/365=56000000/365 </a:t>
            </a:r>
            <a:r>
              <a:rPr lang="en-US" altLang="zh-TW" sz="2000" dirty="0" smtClean="0"/>
              <a:t>(</a:t>
            </a:r>
            <a:r>
              <a:rPr lang="en-US" altLang="zh-TW" sz="2000" dirty="0" err="1" smtClean="0"/>
              <a:t>mgC</a:t>
            </a:r>
            <a:r>
              <a:rPr lang="en-US" altLang="zh-TW" sz="2000" dirty="0" smtClean="0"/>
              <a:t>/m2/d</a:t>
            </a:r>
            <a:r>
              <a:rPr lang="en-US" altLang="zh-TW" sz="2000" dirty="0"/>
              <a:t>)</a:t>
            </a:r>
            <a:endParaRPr lang="en-US" altLang="zh-TW" sz="2000" dirty="0" smtClean="0"/>
          </a:p>
          <a:p>
            <a:r>
              <a:rPr lang="en-US" altLang="zh-TW" sz="2000" dirty="0" smtClean="0"/>
              <a:t>MT3: 64/365</a:t>
            </a:r>
          </a:p>
          <a:p>
            <a:r>
              <a:rPr lang="en-US" altLang="zh-TW" sz="2000" dirty="0" smtClean="0"/>
              <a:t>S36: 84/365</a:t>
            </a:r>
          </a:p>
          <a:p>
            <a:endParaRPr lang="en-US" altLang="zh-TW" sz="2000" dirty="0"/>
          </a:p>
          <a:p>
            <a:r>
              <a:rPr lang="en-US" altLang="zh-TW" sz="2000" dirty="0" err="1" smtClean="0"/>
              <a:t>Santschi</a:t>
            </a:r>
            <a:r>
              <a:rPr lang="en-US" altLang="zh-TW" sz="2000" dirty="0" smtClean="0"/>
              <a:t> &amp;Rowe (2008)</a:t>
            </a:r>
            <a:endParaRPr lang="zh-TW" altLang="en-US" sz="2000" dirty="0"/>
          </a:p>
        </p:txBody>
      </p:sp>
      <p:sp>
        <p:nvSpPr>
          <p:cNvPr id="3" name="文字方塊 2"/>
          <p:cNvSpPr txBox="1"/>
          <p:nvPr/>
        </p:nvSpPr>
        <p:spPr>
          <a:xfrm>
            <a:off x="594911" y="572878"/>
            <a:ext cx="803425" cy="523220"/>
          </a:xfrm>
          <a:prstGeom prst="rect">
            <a:avLst/>
          </a:prstGeom>
          <a:noFill/>
        </p:spPr>
        <p:txBody>
          <a:bodyPr wrap="none" rtlCol="0">
            <a:spAutoFit/>
          </a:bodyPr>
          <a:lstStyle/>
          <a:p>
            <a:r>
              <a:rPr lang="en-US" altLang="zh-TW" sz="2800" dirty="0" smtClean="0"/>
              <a:t>Ex=f</a:t>
            </a:r>
            <a:endParaRPr lang="zh-TW" altLang="en-US" sz="2800" dirty="0"/>
          </a:p>
        </p:txBody>
      </p:sp>
      <p:graphicFrame>
        <p:nvGraphicFramePr>
          <p:cNvPr id="2" name="表格 1"/>
          <p:cNvGraphicFramePr>
            <a:graphicFrameLocks noGrp="1"/>
          </p:cNvGraphicFramePr>
          <p:nvPr>
            <p:extLst>
              <p:ext uri="{D42A27DB-BD31-4B8C-83A1-F6EECF244321}">
                <p14:modId xmlns:p14="http://schemas.microsoft.com/office/powerpoint/2010/main" val="1725270788"/>
              </p:ext>
            </p:extLst>
          </p:nvPr>
        </p:nvGraphicFramePr>
        <p:xfrm>
          <a:off x="82676" y="1439074"/>
          <a:ext cx="11969580" cy="1280160"/>
        </p:xfrm>
        <a:graphic>
          <a:graphicData uri="http://schemas.openxmlformats.org/drawingml/2006/table">
            <a:tbl>
              <a:tblPr firstRow="1" bandRow="1">
                <a:tableStyleId>{5C22544A-7EE6-4342-B048-85BDC9FD1C3A}</a:tableStyleId>
              </a:tblPr>
              <a:tblGrid>
                <a:gridCol w="1672240">
                  <a:extLst>
                    <a:ext uri="{9D8B030D-6E8A-4147-A177-3AD203B41FA5}">
                      <a16:colId xmlns:a16="http://schemas.microsoft.com/office/drawing/2014/main" val="655153214"/>
                    </a:ext>
                  </a:extLst>
                </a:gridCol>
                <a:gridCol w="2574335">
                  <a:extLst>
                    <a:ext uri="{9D8B030D-6E8A-4147-A177-3AD203B41FA5}">
                      <a16:colId xmlns:a16="http://schemas.microsoft.com/office/drawing/2014/main" val="1084461539"/>
                    </a:ext>
                  </a:extLst>
                </a:gridCol>
                <a:gridCol w="2574335">
                  <a:extLst>
                    <a:ext uri="{9D8B030D-6E8A-4147-A177-3AD203B41FA5}">
                      <a16:colId xmlns:a16="http://schemas.microsoft.com/office/drawing/2014/main" val="2152138288"/>
                    </a:ext>
                  </a:extLst>
                </a:gridCol>
                <a:gridCol w="2574335">
                  <a:extLst>
                    <a:ext uri="{9D8B030D-6E8A-4147-A177-3AD203B41FA5}">
                      <a16:colId xmlns:a16="http://schemas.microsoft.com/office/drawing/2014/main" val="3336854614"/>
                    </a:ext>
                  </a:extLst>
                </a:gridCol>
                <a:gridCol w="2574335">
                  <a:extLst>
                    <a:ext uri="{9D8B030D-6E8A-4147-A177-3AD203B41FA5}">
                      <a16:colId xmlns:a16="http://schemas.microsoft.com/office/drawing/2014/main" val="2248640449"/>
                    </a:ext>
                  </a:extLst>
                </a:gridCol>
              </a:tblGrid>
              <a:tr h="370840">
                <a:tc>
                  <a:txBody>
                    <a:bodyPr/>
                    <a:lstStyle/>
                    <a:p>
                      <a:pPr algn="ctr"/>
                      <a:r>
                        <a:rPr lang="en-US" altLang="zh-TW" sz="2400" dirty="0" smtClean="0">
                          <a:latin typeface="+mn-lt"/>
                        </a:rPr>
                        <a:t>Compart-</a:t>
                      </a:r>
                      <a:r>
                        <a:rPr lang="en-US" altLang="zh-TW" sz="2400" dirty="0" err="1" smtClean="0">
                          <a:latin typeface="+mn-lt"/>
                        </a:rPr>
                        <a:t>ment</a:t>
                      </a:r>
                      <a:endParaRPr lang="en-US" altLang="zh-TW" sz="2400" dirty="0" smtClean="0">
                        <a:latin typeface="+mn-lt"/>
                      </a:endParaRPr>
                    </a:p>
                  </a:txBody>
                  <a:tcPr/>
                </a:tc>
                <a:tc>
                  <a:txBody>
                    <a:bodyPr/>
                    <a:lstStyle/>
                    <a:p>
                      <a:pPr algn="ctr"/>
                      <a:r>
                        <a:rPr lang="en-US" altLang="zh-TW" sz="2400" dirty="0" smtClean="0">
                          <a:latin typeface="+mn-lt"/>
                        </a:rPr>
                        <a:t>Stock (</a:t>
                      </a:r>
                      <a:r>
                        <a:rPr lang="en-US" altLang="zh-TW" sz="2400" dirty="0" err="1" smtClean="0">
                          <a:latin typeface="+mn-lt"/>
                        </a:rPr>
                        <a:t>mgC</a:t>
                      </a:r>
                      <a:r>
                        <a:rPr lang="en-US" altLang="zh-TW" sz="2400" dirty="0" smtClean="0">
                          <a:latin typeface="+mn-lt"/>
                        </a:rPr>
                        <a:t>/m2)</a:t>
                      </a:r>
                    </a:p>
                    <a:p>
                      <a:pPr algn="ctr"/>
                      <a:r>
                        <a:rPr lang="en-US" altLang="zh-TW" sz="2400" dirty="0" smtClean="0">
                          <a:latin typeface="+mn-lt"/>
                        </a:rPr>
                        <a:t>MT1</a:t>
                      </a:r>
                      <a:r>
                        <a:rPr lang="zh-TW" altLang="en-US" sz="2400" dirty="0" smtClean="0">
                          <a:latin typeface="+mn-lt"/>
                        </a:rPr>
                        <a:t> </a:t>
                      </a:r>
                      <a:r>
                        <a:rPr lang="en-US" altLang="zh-TW" sz="2400" dirty="0" smtClean="0">
                          <a:latin typeface="+mn-lt"/>
                        </a:rPr>
                        <a:t>(</a:t>
                      </a:r>
                      <a:r>
                        <a:rPr lang="en-US" altLang="zh-TW" sz="2400" dirty="0" smtClean="0"/>
                        <a:t>482 m)</a:t>
                      </a:r>
                      <a:endParaRPr lang="zh-TW" altLang="en-US" sz="2400" dirty="0">
                        <a:latin typeface="+mn-lt"/>
                      </a:endParaRPr>
                    </a:p>
                  </a:txBody>
                  <a:tcPr/>
                </a:tc>
                <a:tc>
                  <a:txBody>
                    <a:bodyPr/>
                    <a:lstStyle/>
                    <a:p>
                      <a:pPr algn="ctr"/>
                      <a:r>
                        <a:rPr lang="en-US" altLang="zh-TW" sz="2400" dirty="0" smtClean="0">
                          <a:latin typeface="+mn-lt"/>
                        </a:rPr>
                        <a:t>Stock (</a:t>
                      </a:r>
                      <a:r>
                        <a:rPr lang="en-US" altLang="zh-TW" sz="2400" dirty="0" err="1" smtClean="0">
                          <a:latin typeface="+mn-lt"/>
                        </a:rPr>
                        <a:t>mgC</a:t>
                      </a:r>
                      <a:r>
                        <a:rPr lang="en-US" altLang="zh-TW" sz="2400" dirty="0" smtClean="0">
                          <a:latin typeface="+mn-lt"/>
                        </a:rPr>
                        <a:t>/m2)</a:t>
                      </a:r>
                    </a:p>
                    <a:p>
                      <a:pPr algn="ctr"/>
                      <a:r>
                        <a:rPr lang="en-US" altLang="zh-TW" sz="2400" dirty="0" smtClean="0">
                          <a:latin typeface="+mn-lt"/>
                        </a:rPr>
                        <a:t>MT3</a:t>
                      </a:r>
                      <a:r>
                        <a:rPr lang="en-US" altLang="zh-TW" sz="2400" baseline="0" dirty="0" smtClean="0">
                          <a:latin typeface="+mn-lt"/>
                        </a:rPr>
                        <a:t> (985m)</a:t>
                      </a:r>
                      <a:endParaRPr lang="zh-TW" altLang="en-US" sz="2400" dirty="0">
                        <a:latin typeface="+mn-lt"/>
                      </a:endParaRPr>
                    </a:p>
                  </a:txBody>
                  <a:tcPr/>
                </a:tc>
                <a:tc>
                  <a:txBody>
                    <a:bodyPr/>
                    <a:lstStyle/>
                    <a:p>
                      <a:pPr algn="ctr"/>
                      <a:r>
                        <a:rPr lang="en-US" altLang="zh-TW" sz="2400" dirty="0" smtClean="0">
                          <a:latin typeface="+mn-lt"/>
                        </a:rPr>
                        <a:t>Stock (</a:t>
                      </a:r>
                      <a:r>
                        <a:rPr lang="en-US" altLang="zh-TW" sz="2400" dirty="0" err="1" smtClean="0">
                          <a:latin typeface="+mn-lt"/>
                        </a:rPr>
                        <a:t>mgC</a:t>
                      </a:r>
                      <a:r>
                        <a:rPr lang="en-US" altLang="zh-TW" sz="2400" dirty="0" smtClean="0">
                          <a:latin typeface="+mn-lt"/>
                        </a:rPr>
                        <a:t>/m2)</a:t>
                      </a:r>
                    </a:p>
                    <a:p>
                      <a:pPr algn="ctr"/>
                      <a:r>
                        <a:rPr lang="en-US" altLang="zh-TW" sz="2400" dirty="0" smtClean="0">
                          <a:latin typeface="+mn-lt"/>
                        </a:rPr>
                        <a:t>S36 (768m)</a:t>
                      </a:r>
                      <a:endParaRPr lang="zh-TW" altLang="en-US" sz="2400" dirty="0">
                        <a:latin typeface="+mn-lt"/>
                      </a:endParaRPr>
                    </a:p>
                  </a:txBody>
                  <a:tcPr/>
                </a:tc>
                <a:tc>
                  <a:txBody>
                    <a:bodyPr/>
                    <a:lstStyle/>
                    <a:p>
                      <a:pPr algn="ctr"/>
                      <a:r>
                        <a:rPr lang="en-US" altLang="zh-TW" sz="2400" dirty="0" smtClean="0">
                          <a:latin typeface="+mn-lt"/>
                        </a:rPr>
                        <a:t>Stock (</a:t>
                      </a:r>
                      <a:r>
                        <a:rPr lang="en-US" altLang="zh-TW" sz="2400" dirty="0" err="1" smtClean="0">
                          <a:latin typeface="+mn-lt"/>
                        </a:rPr>
                        <a:t>mgC</a:t>
                      </a:r>
                      <a:r>
                        <a:rPr lang="en-US" altLang="zh-TW" sz="2400" dirty="0" smtClean="0">
                          <a:latin typeface="+mn-lt"/>
                        </a:rPr>
                        <a:t>/m2)</a:t>
                      </a:r>
                    </a:p>
                    <a:p>
                      <a:pPr algn="ctr"/>
                      <a:r>
                        <a:rPr lang="en-US" altLang="zh-TW" sz="2400" dirty="0" smtClean="0">
                          <a:latin typeface="+mn-lt"/>
                        </a:rPr>
                        <a:t>S42 (1838m)</a:t>
                      </a:r>
                      <a:endParaRPr lang="zh-TW" altLang="en-US" sz="2400" dirty="0">
                        <a:latin typeface="+mn-lt"/>
                      </a:endParaRPr>
                    </a:p>
                  </a:txBody>
                  <a:tcPr/>
                </a:tc>
                <a:extLst>
                  <a:ext uri="{0D108BD9-81ED-4DB2-BD59-A6C34878D82A}">
                    <a16:rowId xmlns:a16="http://schemas.microsoft.com/office/drawing/2014/main" val="3498705579"/>
                  </a:ext>
                </a:extLst>
              </a:tr>
              <a:tr h="370840">
                <a:tc>
                  <a:txBody>
                    <a:bodyPr/>
                    <a:lstStyle/>
                    <a:p>
                      <a:pPr algn="ctr"/>
                      <a:r>
                        <a:rPr lang="en-US" altLang="zh-TW" sz="2400" dirty="0" smtClean="0">
                          <a:latin typeface="+mn-lt"/>
                        </a:rPr>
                        <a:t>SED</a:t>
                      </a:r>
                      <a:endParaRPr lang="zh-TW" altLang="en-US" sz="2400" dirty="0">
                        <a:latin typeface="+mn-lt"/>
                      </a:endParaRPr>
                    </a:p>
                  </a:txBody>
                  <a:tcPr/>
                </a:tc>
                <a:tc>
                  <a:txBody>
                    <a:bodyPr/>
                    <a:lstStyle/>
                    <a:p>
                      <a:pPr algn="ctr" fontAlgn="ctr"/>
                      <a:r>
                        <a:rPr lang="en-US" sz="2400" b="0" i="0" u="none" strike="noStrike" dirty="0" smtClean="0">
                          <a:solidFill>
                            <a:srgbClr val="000000"/>
                          </a:solidFill>
                          <a:effectLst/>
                          <a:latin typeface="+mn-lt"/>
                          <a:ea typeface="新細明體" panose="02020500000000000000" pitchFamily="18" charset="-120"/>
                        </a:rPr>
                        <a:t>7.6E+05</a:t>
                      </a:r>
                      <a:endParaRPr lang="en-US" sz="2400" b="0" i="0" u="none" strike="noStrike" dirty="0">
                        <a:solidFill>
                          <a:srgbClr val="000000"/>
                        </a:solidFill>
                        <a:effectLst/>
                        <a:latin typeface="+mn-lt"/>
                        <a:ea typeface="新細明體" panose="02020500000000000000" pitchFamily="18" charset="-120"/>
                      </a:endParaRPr>
                    </a:p>
                  </a:txBody>
                  <a:tcPr marL="6350" marR="6350" marT="6350" marB="0" anchor="ctr"/>
                </a:tc>
                <a:tc>
                  <a:txBody>
                    <a:bodyPr/>
                    <a:lstStyle/>
                    <a:p>
                      <a:pPr algn="ctr" fontAlgn="ctr"/>
                      <a:r>
                        <a:rPr lang="en-US" sz="2400" b="0" i="0" u="none" strike="noStrike" dirty="0">
                          <a:solidFill>
                            <a:srgbClr val="000000"/>
                          </a:solidFill>
                          <a:effectLst/>
                          <a:latin typeface="+mn-lt"/>
                          <a:ea typeface="新細明體" panose="02020500000000000000" pitchFamily="18" charset="-120"/>
                        </a:rPr>
                        <a:t>7.02E+05</a:t>
                      </a:r>
                    </a:p>
                  </a:txBody>
                  <a:tcPr marL="6350" marR="6350" marT="6350" marB="0" anchor="ctr"/>
                </a:tc>
                <a:tc>
                  <a:txBody>
                    <a:bodyPr/>
                    <a:lstStyle/>
                    <a:p>
                      <a:pPr algn="ctr" fontAlgn="ctr"/>
                      <a:r>
                        <a:rPr lang="en-US" sz="2400" b="0" i="0" u="none" strike="noStrike" dirty="0" smtClean="0">
                          <a:solidFill>
                            <a:srgbClr val="000000"/>
                          </a:solidFill>
                          <a:effectLst/>
                          <a:latin typeface="+mn-lt"/>
                          <a:ea typeface="新細明體" panose="02020500000000000000" pitchFamily="18" charset="-120"/>
                        </a:rPr>
                        <a:t>6.72E+05</a:t>
                      </a:r>
                      <a:endParaRPr lang="en-US" sz="2400" b="0" i="0" u="none" strike="noStrike" dirty="0">
                        <a:solidFill>
                          <a:srgbClr val="000000"/>
                        </a:solidFill>
                        <a:effectLst/>
                        <a:latin typeface="+mn-lt"/>
                        <a:ea typeface="新細明體" panose="02020500000000000000" pitchFamily="18" charset="-120"/>
                      </a:endParaRPr>
                    </a:p>
                  </a:txBody>
                  <a:tcPr marL="6350" marR="6350" marT="6350" marB="0" anchor="ctr"/>
                </a:tc>
                <a:tc>
                  <a:txBody>
                    <a:bodyPr/>
                    <a:lstStyle/>
                    <a:p>
                      <a:pPr algn="ctr" fontAlgn="ctr"/>
                      <a:r>
                        <a:rPr lang="en-US" sz="2400" b="0" i="0" u="none" strike="noStrike" dirty="0" smtClean="0">
                          <a:solidFill>
                            <a:srgbClr val="000000"/>
                          </a:solidFill>
                          <a:effectLst/>
                          <a:latin typeface="+mn-lt"/>
                          <a:ea typeface="新細明體" panose="02020500000000000000" pitchFamily="18" charset="-120"/>
                        </a:rPr>
                        <a:t>3.75E+05</a:t>
                      </a:r>
                      <a:endParaRPr lang="en-US" sz="2400" b="0" i="0" u="none" strike="noStrike" dirty="0">
                        <a:solidFill>
                          <a:srgbClr val="000000"/>
                        </a:solidFill>
                        <a:effectLst/>
                        <a:latin typeface="+mn-lt"/>
                        <a:ea typeface="新細明體" panose="02020500000000000000" pitchFamily="18" charset="-120"/>
                      </a:endParaRPr>
                    </a:p>
                  </a:txBody>
                  <a:tcPr marL="6350" marR="6350" marT="6350" marB="0" anchor="ctr"/>
                </a:tc>
                <a:extLst>
                  <a:ext uri="{0D108BD9-81ED-4DB2-BD59-A6C34878D82A}">
                    <a16:rowId xmlns:a16="http://schemas.microsoft.com/office/drawing/2014/main" val="4039311017"/>
                  </a:ext>
                </a:extLst>
              </a:tr>
            </a:tbl>
          </a:graphicData>
        </a:graphic>
      </p:graphicFrame>
      <p:grpSp>
        <p:nvGrpSpPr>
          <p:cNvPr id="5" name="群組 4"/>
          <p:cNvGrpSpPr/>
          <p:nvPr/>
        </p:nvGrpSpPr>
        <p:grpSpPr>
          <a:xfrm>
            <a:off x="3088573" y="3930695"/>
            <a:ext cx="1667529" cy="2107981"/>
            <a:chOff x="7096102" y="3327946"/>
            <a:chExt cx="1667529" cy="2107981"/>
          </a:xfrm>
        </p:grpSpPr>
        <p:sp>
          <p:nvSpPr>
            <p:cNvPr id="74" name="圓角矩形 73"/>
            <p:cNvSpPr/>
            <p:nvPr/>
          </p:nvSpPr>
          <p:spPr>
            <a:xfrm>
              <a:off x="7643268" y="4855936"/>
              <a:ext cx="1120363" cy="579991"/>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err="1" smtClean="0"/>
                <a:t>sed</a:t>
              </a:r>
              <a:endParaRPr lang="zh-TW" altLang="en-US" sz="2000" dirty="0"/>
            </a:p>
          </p:txBody>
        </p:sp>
        <p:cxnSp>
          <p:nvCxnSpPr>
            <p:cNvPr id="75" name="直線單箭頭接點 74"/>
            <p:cNvCxnSpPr>
              <a:endCxn id="76" idx="2"/>
            </p:cNvCxnSpPr>
            <p:nvPr/>
          </p:nvCxnSpPr>
          <p:spPr>
            <a:xfrm flipH="1" flipV="1">
              <a:off x="7656284" y="3907937"/>
              <a:ext cx="316985" cy="888737"/>
            </a:xfrm>
            <a:prstGeom prst="straightConnector1">
              <a:avLst/>
            </a:prstGeom>
            <a:ln w="571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圓角矩形 75"/>
            <p:cNvSpPr/>
            <p:nvPr/>
          </p:nvSpPr>
          <p:spPr>
            <a:xfrm>
              <a:off x="7096102" y="3327946"/>
              <a:ext cx="1120363" cy="579991"/>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t>EXP_S</a:t>
              </a:r>
            </a:p>
          </p:txBody>
        </p:sp>
        <p:sp>
          <p:nvSpPr>
            <p:cNvPr id="77" name="文字方塊 76"/>
            <p:cNvSpPr txBox="1"/>
            <p:nvPr/>
          </p:nvSpPr>
          <p:spPr>
            <a:xfrm>
              <a:off x="7689885" y="3974623"/>
              <a:ext cx="273263" cy="270292"/>
            </a:xfrm>
            <a:prstGeom prst="rect">
              <a:avLst/>
            </a:prstGeom>
            <a:noFill/>
          </p:spPr>
          <p:txBody>
            <a:bodyPr wrap="none" rtlCol="0">
              <a:spAutoFit/>
            </a:bodyPr>
            <a:lstStyle/>
            <a:p>
              <a:r>
                <a:rPr lang="en-US" altLang="zh-TW" dirty="0" smtClean="0">
                  <a:solidFill>
                    <a:srgbClr val="FF0000"/>
                  </a:solidFill>
                </a:rPr>
                <a:t>f2</a:t>
              </a:r>
              <a:endParaRPr lang="zh-TW" altLang="en-US" dirty="0">
                <a:solidFill>
                  <a:srgbClr val="FF0000"/>
                </a:solidFill>
              </a:endParaRPr>
            </a:p>
          </p:txBody>
        </p:sp>
      </p:grpSp>
      <p:sp>
        <p:nvSpPr>
          <p:cNvPr id="10" name="文字方塊 9"/>
          <p:cNvSpPr txBox="1"/>
          <p:nvPr/>
        </p:nvSpPr>
        <p:spPr>
          <a:xfrm>
            <a:off x="6605757" y="2961199"/>
            <a:ext cx="2190023" cy="2031325"/>
          </a:xfrm>
          <a:prstGeom prst="rect">
            <a:avLst/>
          </a:prstGeom>
          <a:noFill/>
        </p:spPr>
        <p:txBody>
          <a:bodyPr wrap="none" rtlCol="0">
            <a:spAutoFit/>
          </a:bodyPr>
          <a:lstStyle/>
          <a:p>
            <a:r>
              <a:rPr lang="en-US" altLang="zh-TW" dirty="0" smtClean="0"/>
              <a:t>POC</a:t>
            </a:r>
            <a:r>
              <a:rPr lang="zh-TW" altLang="en-US" dirty="0" smtClean="0"/>
              <a:t> </a:t>
            </a:r>
            <a:r>
              <a:rPr lang="en-US" altLang="zh-TW" dirty="0" smtClean="0"/>
              <a:t>flux (</a:t>
            </a:r>
            <a:r>
              <a:rPr lang="en-US" altLang="zh-TW" dirty="0" err="1" smtClean="0"/>
              <a:t>mgC</a:t>
            </a:r>
            <a:r>
              <a:rPr lang="en-US" altLang="zh-TW" dirty="0" smtClean="0"/>
              <a:t>/m2/d)</a:t>
            </a:r>
          </a:p>
          <a:p>
            <a:r>
              <a:rPr lang="en-US" altLang="zh-TW" dirty="0" smtClean="0"/>
              <a:t>MT1: 77.7</a:t>
            </a:r>
          </a:p>
          <a:p>
            <a:r>
              <a:rPr lang="en-US" altLang="zh-TW" dirty="0" smtClean="0"/>
              <a:t>S42:  13.4</a:t>
            </a:r>
          </a:p>
          <a:p>
            <a:r>
              <a:rPr lang="en-US" altLang="zh-TW" dirty="0" smtClean="0"/>
              <a:t>MT3: 22.5</a:t>
            </a:r>
          </a:p>
          <a:p>
            <a:r>
              <a:rPr lang="en-US" altLang="zh-TW" dirty="0" smtClean="0"/>
              <a:t>S36: 11.4</a:t>
            </a:r>
          </a:p>
          <a:p>
            <a:endParaRPr lang="en-US" altLang="zh-TW" dirty="0"/>
          </a:p>
          <a:p>
            <a:r>
              <a:rPr lang="en-US" altLang="zh-TW" dirty="0" smtClean="0"/>
              <a:t>Biggs et al(2008)</a:t>
            </a:r>
            <a:endParaRPr lang="zh-TW" altLang="en-US" dirty="0"/>
          </a:p>
        </p:txBody>
      </p:sp>
      <p:grpSp>
        <p:nvGrpSpPr>
          <p:cNvPr id="11" name="群組 10"/>
          <p:cNvGrpSpPr/>
          <p:nvPr/>
        </p:nvGrpSpPr>
        <p:grpSpPr>
          <a:xfrm>
            <a:off x="8795780" y="3782388"/>
            <a:ext cx="1824213" cy="1823539"/>
            <a:chOff x="5641213" y="1896464"/>
            <a:chExt cx="1769796" cy="1768414"/>
          </a:xfrm>
        </p:grpSpPr>
        <p:sp>
          <p:nvSpPr>
            <p:cNvPr id="12" name="圓角矩形 11"/>
            <p:cNvSpPr/>
            <p:nvPr/>
          </p:nvSpPr>
          <p:spPr>
            <a:xfrm>
              <a:off x="5641213" y="3084887"/>
              <a:ext cx="1120363" cy="579991"/>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err="1" smtClean="0"/>
                <a:t>sed</a:t>
              </a:r>
              <a:endParaRPr lang="zh-TW" altLang="en-US" sz="2000" dirty="0"/>
            </a:p>
          </p:txBody>
        </p:sp>
        <p:sp>
          <p:nvSpPr>
            <p:cNvPr id="13" name="圓角矩形 12"/>
            <p:cNvSpPr/>
            <p:nvPr/>
          </p:nvSpPr>
          <p:spPr>
            <a:xfrm>
              <a:off x="6290646" y="1896464"/>
              <a:ext cx="1120363" cy="579991"/>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t>POC_W</a:t>
              </a:r>
              <a:endParaRPr lang="zh-TW" altLang="en-US" sz="2000" dirty="0"/>
            </a:p>
          </p:txBody>
        </p:sp>
        <p:cxnSp>
          <p:nvCxnSpPr>
            <p:cNvPr id="14" name="直線單箭頭接點 13"/>
            <p:cNvCxnSpPr>
              <a:stCxn id="13" idx="2"/>
              <a:endCxn id="12" idx="0"/>
            </p:cNvCxnSpPr>
            <p:nvPr/>
          </p:nvCxnSpPr>
          <p:spPr>
            <a:xfrm flipH="1">
              <a:off x="6201395" y="2476455"/>
              <a:ext cx="649433" cy="608432"/>
            </a:xfrm>
            <a:prstGeom prst="straightConnector1">
              <a:avLst/>
            </a:prstGeom>
            <a:ln w="571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文字方塊 14"/>
            <p:cNvSpPr txBox="1"/>
            <p:nvPr/>
          </p:nvSpPr>
          <p:spPr>
            <a:xfrm>
              <a:off x="6430981" y="2460220"/>
              <a:ext cx="273263" cy="270292"/>
            </a:xfrm>
            <a:prstGeom prst="rect">
              <a:avLst/>
            </a:prstGeom>
            <a:noFill/>
          </p:spPr>
          <p:txBody>
            <a:bodyPr wrap="none" rtlCol="0">
              <a:spAutoFit/>
            </a:bodyPr>
            <a:lstStyle/>
            <a:p>
              <a:r>
                <a:rPr lang="en-US" altLang="zh-TW" dirty="0" smtClean="0">
                  <a:solidFill>
                    <a:srgbClr val="FF0000"/>
                  </a:solidFill>
                </a:rPr>
                <a:t>f1</a:t>
              </a:r>
              <a:endParaRPr lang="zh-TW" altLang="en-US" dirty="0">
                <a:solidFill>
                  <a:srgbClr val="FF0000"/>
                </a:solidFill>
              </a:endParaRPr>
            </a:p>
          </p:txBody>
        </p:sp>
      </p:grpSp>
    </p:spTree>
    <p:extLst>
      <p:ext uri="{BB962C8B-B14F-4D97-AF65-F5344CB8AC3E}">
        <p14:creationId xmlns:p14="http://schemas.microsoft.com/office/powerpoint/2010/main" val="17197850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39637</TotalTime>
  <Words>2006</Words>
  <Application>Microsoft Office PowerPoint</Application>
  <PresentationFormat>寬螢幕</PresentationFormat>
  <Paragraphs>622</Paragraphs>
  <Slides>36</Slides>
  <Notes>1</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36</vt:i4>
      </vt:variant>
    </vt:vector>
  </HeadingPairs>
  <TitlesOfParts>
    <vt:vector size="43" baseType="lpstr">
      <vt:lpstr>新細明體</vt:lpstr>
      <vt:lpstr>Arial</vt:lpstr>
      <vt:lpstr>Calibri</vt:lpstr>
      <vt:lpstr>Calibri Light</vt:lpstr>
      <vt:lpstr>Cambria Math</vt:lpstr>
      <vt:lpstr>Times New Roman</vt:lpstr>
      <vt:lpstr>Office 佈景主題</vt:lpstr>
      <vt:lpstr>LIM application</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user</dc:creator>
  <cp:lastModifiedBy>user</cp:lastModifiedBy>
  <cp:revision>172</cp:revision>
  <dcterms:created xsi:type="dcterms:W3CDTF">2021-09-15T08:41:32Z</dcterms:created>
  <dcterms:modified xsi:type="dcterms:W3CDTF">2021-11-17T04:54:39Z</dcterms:modified>
</cp:coreProperties>
</file>